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53"/>
  </p:notesMasterIdLst>
  <p:handoutMasterIdLst>
    <p:handoutMasterId r:id="rId54"/>
  </p:handoutMasterIdLst>
  <p:sldIdLst>
    <p:sldId id="1485" r:id="rId5"/>
    <p:sldId id="1519" r:id="rId6"/>
    <p:sldId id="1549" r:id="rId7"/>
    <p:sldId id="1548" r:id="rId8"/>
    <p:sldId id="1555" r:id="rId9"/>
    <p:sldId id="1558" r:id="rId10"/>
    <p:sldId id="1600" r:id="rId11"/>
    <p:sldId id="1602" r:id="rId12"/>
    <p:sldId id="1603" r:id="rId13"/>
    <p:sldId id="1604" r:id="rId14"/>
    <p:sldId id="1605" r:id="rId15"/>
    <p:sldId id="1606" r:id="rId16"/>
    <p:sldId id="1607" r:id="rId17"/>
    <p:sldId id="1591" r:id="rId18"/>
    <p:sldId id="1587" r:id="rId19"/>
    <p:sldId id="1599" r:id="rId20"/>
    <p:sldId id="1592" r:id="rId21"/>
    <p:sldId id="1593" r:id="rId22"/>
    <p:sldId id="1601" r:id="rId23"/>
    <p:sldId id="1608" r:id="rId24"/>
    <p:sldId id="1609" r:id="rId25"/>
    <p:sldId id="1610" r:id="rId26"/>
    <p:sldId id="1588" r:id="rId27"/>
    <p:sldId id="1589" r:id="rId28"/>
    <p:sldId id="1590" r:id="rId29"/>
    <p:sldId id="1597" r:id="rId30"/>
    <p:sldId id="1559" r:id="rId31"/>
    <p:sldId id="1560" r:id="rId32"/>
    <p:sldId id="1561" r:id="rId33"/>
    <p:sldId id="1562" r:id="rId34"/>
    <p:sldId id="1563" r:id="rId35"/>
    <p:sldId id="1564" r:id="rId36"/>
    <p:sldId id="1565" r:id="rId37"/>
    <p:sldId id="1566" r:id="rId38"/>
    <p:sldId id="1567" r:id="rId39"/>
    <p:sldId id="1568" r:id="rId40"/>
    <p:sldId id="1569" r:id="rId41"/>
    <p:sldId id="1570" r:id="rId42"/>
    <p:sldId id="1571" r:id="rId43"/>
    <p:sldId id="1572" r:id="rId44"/>
    <p:sldId id="1573" r:id="rId45"/>
    <p:sldId id="1574" r:id="rId46"/>
    <p:sldId id="1575" r:id="rId47"/>
    <p:sldId id="1576" r:id="rId48"/>
    <p:sldId id="1577" r:id="rId49"/>
    <p:sldId id="1598" r:id="rId50"/>
    <p:sldId id="1557" r:id="rId51"/>
    <p:sldId id="1611" r:id="rId5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I Immersion Workshop Template" id="{A073DAE3-B461-442F-A3D3-6642BD875E45}">
          <p14:sldIdLst>
            <p14:sldId id="1485"/>
            <p14:sldId id="1519"/>
            <p14:sldId id="1549"/>
            <p14:sldId id="1548"/>
            <p14:sldId id="1555"/>
            <p14:sldId id="1558"/>
            <p14:sldId id="1600"/>
            <p14:sldId id="1602"/>
            <p14:sldId id="1603"/>
            <p14:sldId id="1604"/>
            <p14:sldId id="1605"/>
            <p14:sldId id="1606"/>
            <p14:sldId id="1607"/>
            <p14:sldId id="1591"/>
            <p14:sldId id="1587"/>
            <p14:sldId id="1599"/>
            <p14:sldId id="1592"/>
            <p14:sldId id="1593"/>
            <p14:sldId id="1601"/>
            <p14:sldId id="1608"/>
            <p14:sldId id="1609"/>
            <p14:sldId id="1610"/>
            <p14:sldId id="1588"/>
            <p14:sldId id="1589"/>
            <p14:sldId id="1590"/>
            <p14:sldId id="1597"/>
            <p14:sldId id="1559"/>
            <p14:sldId id="1560"/>
            <p14:sldId id="1561"/>
            <p14:sldId id="1562"/>
            <p14:sldId id="1563"/>
            <p14:sldId id="1564"/>
            <p14:sldId id="1565"/>
            <p14:sldId id="1566"/>
            <p14:sldId id="1567"/>
            <p14:sldId id="1568"/>
            <p14:sldId id="1569"/>
            <p14:sldId id="1570"/>
            <p14:sldId id="1571"/>
            <p14:sldId id="1572"/>
            <p14:sldId id="1573"/>
            <p14:sldId id="1574"/>
            <p14:sldId id="1575"/>
            <p14:sldId id="1576"/>
            <p14:sldId id="1577"/>
            <p14:sldId id="1598"/>
            <p14:sldId id="1557"/>
            <p14:sldId id="1611"/>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78D7"/>
    <a:srgbClr val="000000"/>
    <a:srgbClr val="FF8C00"/>
    <a:srgbClr val="D83B01"/>
    <a:srgbClr val="FFB900"/>
    <a:srgbClr val="107C10"/>
    <a:srgbClr val="353535"/>
    <a:srgbClr val="FF505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2" autoAdjust="0"/>
    <p:restoredTop sz="87051" autoAdjust="0"/>
  </p:normalViewPr>
  <p:slideViewPr>
    <p:cSldViewPr>
      <p:cViewPr>
        <p:scale>
          <a:sx n="65" d="100"/>
          <a:sy n="65" d="100"/>
        </p:scale>
        <p:origin x="300" y="420"/>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50" d="100"/>
        <a:sy n="50" d="100"/>
      </p:scale>
      <p:origin x="0" y="-2102"/>
    </p:cViewPr>
  </p:sorterViewPr>
  <p:notesViewPr>
    <p:cSldViewPr showGuides="1">
      <p:cViewPr varScale="1">
        <p:scale>
          <a:sx n="81" d="100"/>
          <a:sy n="81" d="100"/>
        </p:scale>
        <p:origin x="282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AI Immersion Workshop</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5/8/2017 10:38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tiff>
</file>

<file path=ppt/media/image11.tiff>
</file>

<file path=ppt/media/image12.tiff>
</file>

<file path=ppt/media/image13.tiff>
</file>

<file path=ppt/media/image14.tiff>
</file>

<file path=ppt/media/image15.tiff>
</file>

<file path=ppt/media/image16.png>
</file>

<file path=ppt/media/image17.png>
</file>

<file path=ppt/media/image18.png>
</file>

<file path=ppt/media/image19.png>
</file>

<file path=ppt/media/image2.png>
</file>

<file path=ppt/media/image20.png>
</file>

<file path=ppt/media/image21.sv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jpeg>
</file>

<file path=ppt/media/image36.png>
</file>

<file path=ppt/media/image37.png>
</file>

<file path=ppt/media/image4.png>
</file>

<file path=ppt/media/image5.jp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AI Immersion Workshop</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5/8/2017 10:25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AI Immersion Workshop</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88B44C4B-E218-4158-810E-47EF8FD635FD}" type="datetime8">
              <a:rPr lang="en-US" smtClean="0"/>
              <a:t>5/8/2017 10:25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1483795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5/9/2017 12:37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084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
        <p:nvSpPr>
          <p:cNvPr id="10" name="Date Placeholder 9"/>
          <p:cNvSpPr>
            <a:spLocks noGrp="1"/>
          </p:cNvSpPr>
          <p:nvPr>
            <p:ph type="dt" idx="13"/>
          </p:nvPr>
        </p:nvSpPr>
        <p:spPr/>
        <p:txBody>
          <a:bodyPr/>
          <a:lstStyle/>
          <a:p>
            <a:fld id="{6108602D-D426-4C00-B215-BFA18C076426}" type="datetime8">
              <a:rPr lang="en-US" smtClean="0">
                <a:solidFill>
                  <a:prstClr val="black"/>
                </a:solidFill>
              </a:rPr>
              <a:pPr/>
              <a:t>5/9/2017 12:37 AM</a:t>
            </a:fld>
            <a:endParaRPr lang="en-US" dirty="0">
              <a:solidFill>
                <a:prstClr val="black"/>
              </a:solidFill>
            </a:endParaRPr>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solidFill>
                <a:prstClr val="black"/>
              </a:solidFill>
            </a:endParaRPr>
          </a:p>
        </p:txBody>
      </p:sp>
    </p:spTree>
    <p:extLst>
      <p:ext uri="{BB962C8B-B14F-4D97-AF65-F5344CB8AC3E}">
        <p14:creationId xmlns:p14="http://schemas.microsoft.com/office/powerpoint/2010/main" val="1505390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
        <p:nvSpPr>
          <p:cNvPr id="10" name="Date Placeholder 9"/>
          <p:cNvSpPr>
            <a:spLocks noGrp="1"/>
          </p:cNvSpPr>
          <p:nvPr>
            <p:ph type="dt" idx="13"/>
          </p:nvPr>
        </p:nvSpPr>
        <p:spPr/>
        <p:txBody>
          <a:bodyPr/>
          <a:lstStyle/>
          <a:p>
            <a:fld id="{6108602D-D426-4C00-B215-BFA18C076426}" type="datetime8">
              <a:rPr lang="en-US" smtClean="0">
                <a:solidFill>
                  <a:prstClr val="black"/>
                </a:solidFill>
              </a:rPr>
              <a:pPr/>
              <a:t>5/9/2017 12:37 AM</a:t>
            </a:fld>
            <a:endParaRPr lang="en-US" dirty="0">
              <a:solidFill>
                <a:prstClr val="black"/>
              </a:solidFill>
            </a:endParaRPr>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solidFill>
                <a:prstClr val="black"/>
              </a:solidFill>
            </a:endParaRPr>
          </a:p>
        </p:txBody>
      </p:sp>
    </p:spTree>
    <p:extLst>
      <p:ext uri="{BB962C8B-B14F-4D97-AF65-F5344CB8AC3E}">
        <p14:creationId xmlns:p14="http://schemas.microsoft.com/office/powerpoint/2010/main" val="2154266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80FA1D-CBE6-49A3-9090-C2750AA46F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5499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b="1" dirty="0" err="1"/>
              <a:t>dialogData</a:t>
            </a:r>
            <a:r>
              <a:rPr lang="en-US" sz="2800" dirty="0"/>
              <a:t> </a:t>
            </a:r>
          </a:p>
          <a:p>
            <a:pPr lvl="1"/>
            <a:r>
              <a:rPr lang="en-US" sz="1601" dirty="0"/>
              <a:t>Persists information for a single dialog instance. This is essential for storing temporary information in between the steps of a waterfall.</a:t>
            </a:r>
          </a:p>
          <a:p>
            <a:endParaRPr lang="en-US" dirty="0"/>
          </a:p>
        </p:txBody>
      </p:sp>
      <p:sp>
        <p:nvSpPr>
          <p:cNvPr id="4" name="Header Placeholder 3"/>
          <p:cNvSpPr>
            <a:spLocks noGrp="1"/>
          </p:cNvSpPr>
          <p:nvPr>
            <p:ph type="hdr" sz="quarter" idx="10"/>
          </p:nvPr>
        </p:nvSpPr>
        <p:spPr/>
        <p:txBody>
          <a:bodyPr/>
          <a:lstStyle/>
          <a:p>
            <a:r>
              <a:rPr lang="en-US"/>
              <a:t>AI Immersion Workshop</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5/8/2017 11:10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738172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https://docs.botframework.com/en-us/technical-faq/#where-is-conversation-state-stored</a:t>
            </a:r>
          </a:p>
        </p:txBody>
      </p:sp>
      <p:sp>
        <p:nvSpPr>
          <p:cNvPr id="4" name="Header Placeholder 3"/>
          <p:cNvSpPr>
            <a:spLocks noGrp="1"/>
          </p:cNvSpPr>
          <p:nvPr>
            <p:ph type="hdr" sz="quarter" idx="10"/>
          </p:nvPr>
        </p:nvSpPr>
        <p:spPr/>
        <p:txBody>
          <a:bodyPr/>
          <a:lstStyle/>
          <a:p>
            <a:r>
              <a:rPr lang="en-US"/>
              <a:t>AI Immersion Workshop</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5/8/2017 11:07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42084198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https://docs.botframework.com/en-us/csharp/builder/sdkreference/forms.html:</a:t>
            </a:r>
          </a:p>
          <a:p>
            <a:endParaRPr lang="en-US" dirty="0"/>
          </a:p>
          <a:p>
            <a:r>
              <a:rPr lang="en-US" dirty="0">
                <a:effectLst/>
              </a:rPr>
              <a:t>At this point, the form is completed and will be returned to the parent dialog. Throughout this interaction you can see that the automatically generated conversation:</a:t>
            </a:r>
          </a:p>
          <a:p>
            <a:r>
              <a:rPr lang="en-US" dirty="0">
                <a:effectLst/>
              </a:rPr>
              <a:t>Provided clear guidance and help</a:t>
            </a:r>
          </a:p>
          <a:p>
            <a:r>
              <a:rPr lang="en-US" dirty="0">
                <a:effectLst/>
              </a:rPr>
              <a:t>Understands both numbers and textual entries</a:t>
            </a:r>
          </a:p>
          <a:p>
            <a:r>
              <a:rPr lang="en-US" dirty="0">
                <a:effectLst/>
              </a:rPr>
              <a:t>Gives feedback on what is understood and what is not.</a:t>
            </a:r>
          </a:p>
          <a:p>
            <a:r>
              <a:rPr lang="en-US" dirty="0">
                <a:effectLst/>
              </a:rPr>
              <a:t>Asks clarifying questions when needed.</a:t>
            </a:r>
          </a:p>
          <a:p>
            <a:r>
              <a:rPr lang="en-US" dirty="0">
                <a:effectLst/>
              </a:rPr>
              <a:t>Allows navigating between the steps.</a:t>
            </a:r>
          </a:p>
          <a:p>
            <a:r>
              <a:rPr lang="en-US" dirty="0">
                <a:effectLst/>
              </a:rPr>
              <a:t>All of this is pretty amazing for not having to do any of the work! However, not every interaction was as good as you might want it to be. That is why there are easy ways to provide:</a:t>
            </a:r>
          </a:p>
          <a:p>
            <a:r>
              <a:rPr lang="en-US" dirty="0">
                <a:effectLst/>
              </a:rPr>
              <a:t>Messages during the process of filling in a form.</a:t>
            </a:r>
          </a:p>
          <a:p>
            <a:r>
              <a:rPr lang="en-US" dirty="0">
                <a:effectLst/>
              </a:rPr>
              <a:t>Custom prompts per field.</a:t>
            </a:r>
          </a:p>
          <a:p>
            <a:r>
              <a:rPr lang="en-US" dirty="0">
                <a:effectLst/>
              </a:rPr>
              <a:t>Templates to use when automatically generating prompts or help.</a:t>
            </a:r>
          </a:p>
          <a:p>
            <a:r>
              <a:rPr lang="en-US" dirty="0">
                <a:effectLst/>
              </a:rPr>
              <a:t>Terms to match on.</a:t>
            </a:r>
          </a:p>
          <a:p>
            <a:r>
              <a:rPr lang="en-US" dirty="0">
                <a:effectLst/>
              </a:rPr>
              <a:t>Whether to show choices and numbers or not.</a:t>
            </a:r>
          </a:p>
          <a:p>
            <a:r>
              <a:rPr lang="en-US" dirty="0">
                <a:effectLst/>
              </a:rPr>
              <a:t>Fields that are optional.</a:t>
            </a:r>
          </a:p>
          <a:p>
            <a:r>
              <a:rPr lang="en-US" dirty="0">
                <a:effectLst/>
              </a:rPr>
              <a:t>Conditional fields.</a:t>
            </a:r>
          </a:p>
          <a:p>
            <a:r>
              <a:rPr lang="en-US" dirty="0">
                <a:effectLst/>
              </a:rPr>
              <a:t>Value validation</a:t>
            </a:r>
          </a:p>
          <a:p>
            <a:r>
              <a:rPr lang="en-US" dirty="0">
                <a:effectLst/>
              </a:rPr>
              <a:t>and much more...</a:t>
            </a:r>
          </a:p>
          <a:p>
            <a:endParaRPr lang="en-US" dirty="0"/>
          </a:p>
        </p:txBody>
      </p:sp>
      <p:sp>
        <p:nvSpPr>
          <p:cNvPr id="4" name="Slide Number Placeholder 3"/>
          <p:cNvSpPr>
            <a:spLocks noGrp="1"/>
          </p:cNvSpPr>
          <p:nvPr>
            <p:ph type="sldNum" sz="quarter" idx="10"/>
          </p:nvPr>
        </p:nvSpPr>
        <p:spPr/>
        <p:txBody>
          <a:bodyPr/>
          <a:lstStyle/>
          <a:p>
            <a:fld id="{F8763659-0D05-4FB6-94FC-63053C004200}" type="slidenum">
              <a:rPr lang="en-US" smtClean="0"/>
              <a:t>17</a:t>
            </a:fld>
            <a:endParaRPr lang="en-US"/>
          </a:p>
        </p:txBody>
      </p:sp>
    </p:spTree>
    <p:extLst>
      <p:ext uri="{BB962C8B-B14F-4D97-AF65-F5344CB8AC3E}">
        <p14:creationId xmlns:p14="http://schemas.microsoft.com/office/powerpoint/2010/main" val="26309305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https://careers.microsoft.com/help/faq</a:t>
            </a:r>
          </a:p>
          <a:p>
            <a:endParaRPr lang="en-US" dirty="0"/>
          </a:p>
          <a:p>
            <a:endParaRPr lang="en-US" dirty="0"/>
          </a:p>
        </p:txBody>
      </p:sp>
      <p:sp>
        <p:nvSpPr>
          <p:cNvPr id="4" name="Header Placeholder 3"/>
          <p:cNvSpPr>
            <a:spLocks noGrp="1"/>
          </p:cNvSpPr>
          <p:nvPr>
            <p:ph type="hdr" sz="quarter" idx="10"/>
          </p:nvPr>
        </p:nvSpPr>
        <p:spPr/>
        <p:txBody>
          <a:bodyPr/>
          <a:lstStyle/>
          <a:p>
            <a:r>
              <a:rPr lang="en-US"/>
              <a:t>AI Immersion Workshop</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5/9/2017 4:05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1706936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AI Immersion Workshop</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5/9/2017 4:07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37128819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AI Immersion Workshop</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5/9/2017 3:30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035337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a:t>AI Immersion Workshop</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8683C9CD-37C6-4B53-B210-CC8F66F90493}" type="datetime8">
              <a:rPr lang="en-US" smtClean="0"/>
              <a:t>5/8/2017 10:25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9587731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15131047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19217430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40359575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33995577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34</a:t>
            </a:fld>
            <a:endParaRPr lang="en-US" dirty="0">
              <a:solidFill>
                <a:prstClr val="black"/>
              </a:solidFill>
            </a:endParaRPr>
          </a:p>
        </p:txBody>
      </p:sp>
    </p:spTree>
    <p:extLst>
      <p:ext uri="{BB962C8B-B14F-4D97-AF65-F5344CB8AC3E}">
        <p14:creationId xmlns:p14="http://schemas.microsoft.com/office/powerpoint/2010/main" val="36511681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22588796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36</a:t>
            </a:fld>
            <a:endParaRPr lang="en-US" dirty="0">
              <a:solidFill>
                <a:prstClr val="black"/>
              </a:solidFill>
            </a:endParaRPr>
          </a:p>
        </p:txBody>
      </p:sp>
    </p:spTree>
    <p:extLst>
      <p:ext uri="{BB962C8B-B14F-4D97-AF65-F5344CB8AC3E}">
        <p14:creationId xmlns:p14="http://schemas.microsoft.com/office/powerpoint/2010/main" val="25005363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35616907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38</a:t>
            </a:fld>
            <a:endParaRPr lang="en-US" dirty="0">
              <a:solidFill>
                <a:prstClr val="black"/>
              </a:solidFill>
            </a:endParaRPr>
          </a:p>
        </p:txBody>
      </p:sp>
    </p:spTree>
    <p:extLst>
      <p:ext uri="{BB962C8B-B14F-4D97-AF65-F5344CB8AC3E}">
        <p14:creationId xmlns:p14="http://schemas.microsoft.com/office/powerpoint/2010/main" val="887789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39</a:t>
            </a:fld>
            <a:endParaRPr lang="en-US" dirty="0">
              <a:solidFill>
                <a:prstClr val="black"/>
              </a:solidFill>
            </a:endParaRPr>
          </a:p>
        </p:txBody>
      </p:sp>
    </p:spTree>
    <p:extLst>
      <p:ext uri="{BB962C8B-B14F-4D97-AF65-F5344CB8AC3E}">
        <p14:creationId xmlns:p14="http://schemas.microsoft.com/office/powerpoint/2010/main" val="4033857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sz="900" kern="1200" dirty="0">
              <a:solidFill>
                <a:schemeClr val="tx1"/>
              </a:solidFill>
              <a:effectLst/>
              <a:latin typeface="Segoe UI Light" pitchFamily="34" charset="0"/>
              <a:ea typeface="+mn-ea"/>
              <a:cs typeface="+mn-cs"/>
            </a:endParaRPr>
          </a:p>
        </p:txBody>
      </p:sp>
      <p:sp>
        <p:nvSpPr>
          <p:cNvPr id="4" name="Date Placeholder 3"/>
          <p:cNvSpPr>
            <a:spLocks noGrp="1"/>
          </p:cNvSpPr>
          <p:nvPr>
            <p:ph type="dt" idx="10"/>
          </p:nvPr>
        </p:nvSpPr>
        <p:spPr>
          <a:xfrm>
            <a:off x="3884613" y="0"/>
            <a:ext cx="2971800" cy="457200"/>
          </a:xfrm>
          <a:prstGeom prst="rect">
            <a:avLst/>
          </a:prstGeom>
        </p:spPr>
        <p:txBody>
          <a:bodyPr/>
          <a:lstStyle/>
          <a:p>
            <a:fld id="{EA2B2ED8-C573-45EF-BF68-CEC19505703A}" type="datetime8">
              <a:rPr lang="en-US" smtClean="0"/>
              <a:t>5/8/2017 10:25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r>
              <a:rPr lang="en-US" dirty="0"/>
              <a:t>AI Immersion Workshop</a:t>
            </a:r>
          </a:p>
        </p:txBody>
      </p:sp>
    </p:spTree>
    <p:extLst>
      <p:ext uri="{BB962C8B-B14F-4D97-AF65-F5344CB8AC3E}">
        <p14:creationId xmlns:p14="http://schemas.microsoft.com/office/powerpoint/2010/main" val="42746708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40</a:t>
            </a:fld>
            <a:endParaRPr lang="en-US" dirty="0">
              <a:solidFill>
                <a:prstClr val="black"/>
              </a:solidFill>
            </a:endParaRPr>
          </a:p>
        </p:txBody>
      </p:sp>
    </p:spTree>
    <p:extLst>
      <p:ext uri="{BB962C8B-B14F-4D97-AF65-F5344CB8AC3E}">
        <p14:creationId xmlns:p14="http://schemas.microsoft.com/office/powerpoint/2010/main" val="39149046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5/8/2017 10:25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333421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5/8/2017 10:25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844341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5/8/2017 10:25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02538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5/8/2017 10:25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2718020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5/9/2017 4:23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46489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AI Immersion Workshop</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C9F26854-F9AE-4E32-B2A5-59EE421C280D}" type="datetime8">
              <a:rPr lang="en-US" smtClean="0"/>
              <a:t>5/9/2017 3:33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942578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your bot code needs to be in a publicly-accessible URL</a:t>
            </a:r>
          </a:p>
          <a:p>
            <a:endParaRPr lang="en-US" dirty="0"/>
          </a:p>
        </p:txBody>
      </p:sp>
      <p:sp>
        <p:nvSpPr>
          <p:cNvPr id="4" name="Header Placeholder 3"/>
          <p:cNvSpPr>
            <a:spLocks noGrp="1"/>
          </p:cNvSpPr>
          <p:nvPr>
            <p:ph type="hdr" sz="quarter" idx="10"/>
          </p:nvPr>
        </p:nvSpPr>
        <p:spPr/>
        <p:txBody>
          <a:bodyPr/>
          <a:lstStyle/>
          <a:p>
            <a:r>
              <a:rPr lang="en-US"/>
              <a:t>AI Immersion Workshop</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5/8/2017 10:25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368417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replace screenshot</a:t>
            </a:r>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0EC29EE-A8AD-4CE0-9C0B-116E0D4D7533}" type="datetime8">
              <a:rPr lang="en-US" smtClean="0">
                <a:solidFill>
                  <a:prstClr val="black"/>
                </a:solidFill>
              </a:rPr>
              <a:pPr/>
              <a:t>5/8/2017 10:25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739767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5/9/2017 12:45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137908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9</a:t>
            </a:fld>
            <a:endParaRPr lang="en-US" dirty="0">
              <a:solidFill>
                <a:prstClr val="black"/>
              </a:solidFill>
            </a:endParaRPr>
          </a:p>
        </p:txBody>
      </p:sp>
      <p:sp>
        <p:nvSpPr>
          <p:cNvPr id="10" name="Date Placeholder 9"/>
          <p:cNvSpPr>
            <a:spLocks noGrp="1"/>
          </p:cNvSpPr>
          <p:nvPr>
            <p:ph type="dt" idx="13"/>
          </p:nvPr>
        </p:nvSpPr>
        <p:spPr/>
        <p:txBody>
          <a:bodyPr/>
          <a:lstStyle/>
          <a:p>
            <a:fld id="{6108602D-D426-4C00-B215-BFA18C076426}" type="datetime8">
              <a:rPr lang="en-US" smtClean="0">
                <a:solidFill>
                  <a:prstClr val="black"/>
                </a:solidFill>
              </a:rPr>
              <a:pPr/>
              <a:t>5/9/2017 12:37 AM</a:t>
            </a:fld>
            <a:endParaRPr lang="en-US" dirty="0">
              <a:solidFill>
                <a:prstClr val="black"/>
              </a:solidFill>
            </a:endParaRPr>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solidFill>
                <a:prstClr val="black"/>
              </a:solidFill>
            </a:endParaRPr>
          </a:p>
        </p:txBody>
      </p:sp>
    </p:spTree>
    <p:extLst>
      <p:ext uri="{BB962C8B-B14F-4D97-AF65-F5344CB8AC3E}">
        <p14:creationId xmlns:p14="http://schemas.microsoft.com/office/powerpoint/2010/main" val="31013107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
        <p:nvSpPr>
          <p:cNvPr id="10" name="Date Placeholder 9"/>
          <p:cNvSpPr>
            <a:spLocks noGrp="1"/>
          </p:cNvSpPr>
          <p:nvPr>
            <p:ph type="dt" idx="13"/>
          </p:nvPr>
        </p:nvSpPr>
        <p:spPr/>
        <p:txBody>
          <a:bodyPr/>
          <a:lstStyle/>
          <a:p>
            <a:fld id="{6108602D-D426-4C00-B215-BFA18C076426}" type="datetime8">
              <a:rPr lang="en-US" smtClean="0">
                <a:solidFill>
                  <a:prstClr val="black"/>
                </a:solidFill>
              </a:rPr>
              <a:pPr/>
              <a:t>5/9/2017 12:37 AM</a:t>
            </a:fld>
            <a:endParaRPr lang="en-US" dirty="0">
              <a:solidFill>
                <a:prstClr val="black"/>
              </a:solidFill>
            </a:endParaRPr>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solidFill>
                <a:prstClr val="black"/>
              </a:solidFill>
            </a:endParaRPr>
          </a:p>
        </p:txBody>
      </p:sp>
    </p:spTree>
    <p:extLst>
      <p:ext uri="{BB962C8B-B14F-4D97-AF65-F5344CB8AC3E}">
        <p14:creationId xmlns:p14="http://schemas.microsoft.com/office/powerpoint/2010/main" val="116149989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stretch>
            <a:fillRect/>
          </a:stretch>
        </p:blipFill>
        <p:spPr>
          <a:xfrm>
            <a:off x="1346861" y="1654778"/>
            <a:ext cx="11089614" cy="3989767"/>
          </a:xfrm>
          <a:prstGeom prst="rect">
            <a:avLst/>
          </a:prstGeom>
        </p:spPr>
      </p:pic>
      <p:sp>
        <p:nvSpPr>
          <p:cNvPr id="15" name="Rectangle 14"/>
          <p:cNvSpPr/>
          <p:nvPr userDrawn="1"/>
        </p:nvSpPr>
        <p:spPr bwMode="auto">
          <a:xfrm>
            <a:off x="1112837" y="1654778"/>
            <a:ext cx="7162800" cy="4038600"/>
          </a:xfrm>
          <a:prstGeom prst="rect">
            <a:avLst/>
          </a:prstGeom>
          <a:gradFill>
            <a:gsLst>
              <a:gs pos="44000">
                <a:srgbClr val="FFFFFF"/>
              </a:gs>
              <a:gs pos="100000">
                <a:srgbClr val="FFFFFF">
                  <a:alpha val="0"/>
                </a:srgbClr>
              </a:gs>
            </a:gsLst>
            <a:lin ang="0" scaled="1"/>
          </a:gra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3"/>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1" name="TextBox 10"/>
          <p:cNvSpPr txBox="1"/>
          <p:nvPr userDrawn="1"/>
        </p:nvSpPr>
        <p:spPr bwMode="black">
          <a:xfrm>
            <a:off x="294215" y="2659062"/>
            <a:ext cx="11887200" cy="1126462"/>
          </a:xfrm>
          <a:prstGeom prst="rect">
            <a:avLst/>
          </a:prstGeom>
          <a:noFill/>
        </p:spPr>
        <p:txBody>
          <a:bodyPr wrap="square" lIns="137160" tIns="146304" rIns="137160" bIns="146304" rtlCol="0">
            <a:spAutoFit/>
          </a:bodyPr>
          <a:lstStyle/>
          <a:p>
            <a:pPr>
              <a:lnSpc>
                <a:spcPct val="90000"/>
              </a:lnSpc>
              <a:spcAft>
                <a:spcPts val="600"/>
              </a:spcAft>
            </a:pPr>
            <a:r>
              <a:rPr lang="en-US" sz="6000" dirty="0">
                <a:gradFill>
                  <a:gsLst>
                    <a:gs pos="5435">
                      <a:schemeClr val="tx1"/>
                    </a:gs>
                    <a:gs pos="15000">
                      <a:schemeClr val="tx1"/>
                    </a:gs>
                  </a:gsLst>
                  <a:lin ang="5400000" scaled="0"/>
                </a:gradFill>
                <a:latin typeface="Segoe UI Light"/>
              </a:rPr>
              <a:t>AI Immersion Workshop</a:t>
            </a:r>
          </a:p>
        </p:txBody>
      </p:sp>
      <p:sp>
        <p:nvSpPr>
          <p:cNvPr id="12" name="TextBox 11"/>
          <p:cNvSpPr txBox="1"/>
          <p:nvPr userDrawn="1"/>
        </p:nvSpPr>
        <p:spPr bwMode="black">
          <a:xfrm>
            <a:off x="294215" y="3649662"/>
            <a:ext cx="10195024" cy="738664"/>
          </a:xfrm>
          <a:prstGeom prst="rect">
            <a:avLst/>
          </a:prstGeom>
          <a:noFill/>
        </p:spPr>
        <p:txBody>
          <a:bodyPr wrap="square" lIns="137160" tIns="146304" rIns="137160" bIns="146304" rtlCol="0">
            <a:spAutoFit/>
          </a:bodyPr>
          <a:lstStyle/>
          <a:p>
            <a:pPr>
              <a:lnSpc>
                <a:spcPct val="90000"/>
              </a:lnSpc>
              <a:spcAft>
                <a:spcPts val="600"/>
              </a:spcAft>
            </a:pPr>
            <a:r>
              <a:rPr lang="en-US" sz="3200" dirty="0">
                <a:gradFill>
                  <a:gsLst>
                    <a:gs pos="5435">
                      <a:schemeClr val="tx1"/>
                    </a:gs>
                    <a:gs pos="15000">
                      <a:schemeClr val="tx1"/>
                    </a:gs>
                  </a:gsLst>
                  <a:lin ang="5400000" scaled="0"/>
                </a:gradFill>
                <a:latin typeface="Segoe UI Light"/>
              </a:rPr>
              <a:t>May 9, 2017</a:t>
            </a:r>
            <a:r>
              <a:rPr lang="en-US" sz="3200" baseline="0" dirty="0">
                <a:gradFill>
                  <a:gsLst>
                    <a:gs pos="5435">
                      <a:schemeClr val="tx1"/>
                    </a:gs>
                    <a:gs pos="15000">
                      <a:schemeClr val="tx1"/>
                    </a:gs>
                  </a:gsLst>
                  <a:lin ang="5400000" scaled="0"/>
                </a:gradFill>
                <a:latin typeface="Segoe UI Light"/>
              </a:rPr>
              <a:t> </a:t>
            </a:r>
            <a:r>
              <a:rPr lang="en-US" sz="3200" dirty="0">
                <a:gradFill>
                  <a:gsLst>
                    <a:gs pos="5435">
                      <a:schemeClr val="tx1"/>
                    </a:gs>
                    <a:gs pos="15000">
                      <a:schemeClr val="tx1"/>
                    </a:gs>
                  </a:gsLst>
                  <a:lin ang="5400000" scaled="0"/>
                </a:gradFill>
                <a:latin typeface="Segoe UI Light"/>
              </a:rPr>
              <a:t>| W Seattle Hotel, Seattle, WA</a:t>
            </a:r>
          </a:p>
        </p:txBody>
      </p:sp>
    </p:spTree>
    <p:extLst>
      <p:ext uri="{BB962C8B-B14F-4D97-AF65-F5344CB8AC3E}">
        <p14:creationId xmlns:p14="http://schemas.microsoft.com/office/powerpoint/2010/main" val="25882318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7228056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3216358242"/>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Blank - Whit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67349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stretch>
            <a:fillRect/>
          </a:stretch>
        </p:blipFill>
        <p:spPr>
          <a:xfrm>
            <a:off x="6316266" y="0"/>
            <a:ext cx="6120209" cy="6994524"/>
          </a:xfrm>
          <a:prstGeom prst="rect">
            <a:avLst/>
          </a:prstGeom>
        </p:spPr>
      </p:pic>
      <p:sp>
        <p:nvSpPr>
          <p:cNvPr id="9" name="Title 1"/>
          <p:cNvSpPr>
            <a:spLocks noGrp="1"/>
          </p:cNvSpPr>
          <p:nvPr>
            <p:ph type="title" hasCustomPrompt="1"/>
          </p:nvPr>
        </p:nvSpPr>
        <p:spPr>
          <a:xfrm>
            <a:off x="274702" y="2125678"/>
            <a:ext cx="7315136" cy="1828786"/>
          </a:xfrm>
          <a:noFill/>
        </p:spPr>
        <p:txBody>
          <a:bodyPr lIns="146304" tIns="91440" rIns="146304" bIns="91440" anchor="t" anchorCtr="0"/>
          <a:lstStyle>
            <a:lvl1pPr>
              <a:defRPr sz="5400" spc="-100"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64592" tIns="109728" rIns="164592" bIns="109728">
            <a:noAutofit/>
          </a:bodyPr>
          <a:lstStyle>
            <a:lvl1pPr marL="0" indent="0">
              <a:spcBef>
                <a:spcPts val="0"/>
              </a:spcBef>
              <a:buNone/>
              <a:defRPr sz="3200" spc="0" baseline="0">
                <a:gradFill>
                  <a:gsLst>
                    <a:gs pos="91000">
                      <a:schemeClr val="tx1"/>
                    </a:gs>
                    <a:gs pos="0">
                      <a:schemeClr val="tx1"/>
                    </a:gs>
                  </a:gsLst>
                  <a:lin ang="5400000" scaled="0"/>
                </a:gradFill>
                <a:latin typeface="+mn-lt"/>
              </a:defRPr>
            </a:lvl1pPr>
          </a:lstStyle>
          <a:p>
            <a:pPr lvl="0"/>
            <a:r>
              <a:rPr lang="en-US" dirty="0"/>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3"/>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4518501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Edit Master text styles</a:t>
            </a:r>
          </a:p>
          <a:p>
            <a:pPr marL="514350" marR="0" lvl="1" indent="-514350" algn="l" defTabSz="932742" rtl="0" eaLnBrk="1" fontAlgn="auto" latinLnBrk="0" hangingPunct="1">
              <a:lnSpc>
                <a:spcPct val="90000"/>
              </a:lnSpc>
              <a:spcBef>
                <a:spcPts val="1224"/>
              </a:spcBef>
              <a:spcAft>
                <a:spcPts val="0"/>
              </a:spcAft>
              <a:buClr>
                <a:schemeClr val="tx1"/>
              </a:buClr>
              <a:buSzPct val="90000"/>
              <a:tabLst/>
            </a:pPr>
            <a:r>
              <a:rPr lang="en-US"/>
              <a:t>Second level</a:t>
            </a:r>
          </a:p>
          <a:p>
            <a:pPr marL="514350" marR="0" lvl="2" indent="-514350" algn="l" defTabSz="932742" rtl="0" eaLnBrk="1" fontAlgn="auto" latinLnBrk="0" hangingPunct="1">
              <a:lnSpc>
                <a:spcPct val="90000"/>
              </a:lnSpc>
              <a:spcBef>
                <a:spcPts val="1224"/>
              </a:spcBef>
              <a:spcAft>
                <a:spcPts val="0"/>
              </a:spcAft>
              <a:buClr>
                <a:schemeClr val="tx1"/>
              </a:buClr>
              <a:buSzPct val="90000"/>
              <a:tabLst/>
            </a:pPr>
            <a:r>
              <a:rPr lang="en-US"/>
              <a:t>Third level</a:t>
            </a:r>
          </a:p>
          <a:p>
            <a:pPr marL="514350" marR="0" lvl="3" indent="-514350" algn="l" defTabSz="932742" rtl="0" eaLnBrk="1" fontAlgn="auto" latinLnBrk="0" hangingPunct="1">
              <a:lnSpc>
                <a:spcPct val="90000"/>
              </a:lnSpc>
              <a:spcBef>
                <a:spcPts val="1224"/>
              </a:spcBef>
              <a:spcAft>
                <a:spcPts val="0"/>
              </a:spcAft>
              <a:buClr>
                <a:schemeClr val="tx1"/>
              </a:buClr>
              <a:buSzPct val="90000"/>
              <a:tabLst/>
            </a:pPr>
            <a:r>
              <a:rPr lang="en-US"/>
              <a:t>Fourth level</a:t>
            </a:r>
          </a:p>
          <a:p>
            <a:pPr marL="514350" marR="0" lvl="4" indent="-514350" algn="l" defTabSz="932742" rtl="0" eaLnBrk="1" fontAlgn="auto" latinLnBrk="0" hangingPunct="1">
              <a:lnSpc>
                <a:spcPct val="90000"/>
              </a:lnSpc>
              <a:spcBef>
                <a:spcPts val="1224"/>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Edit Master text styles</a:t>
            </a:r>
          </a:p>
          <a:p>
            <a:pPr marL="231775" marR="0" lvl="1"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Second level</a:t>
            </a:r>
          </a:p>
          <a:p>
            <a:pPr marL="231775" marR="0" lvl="2"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Third level</a:t>
            </a:r>
          </a:p>
          <a:p>
            <a:pPr marL="231775" marR="0" lvl="3"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Fourth level</a:t>
            </a:r>
          </a:p>
          <a:p>
            <a:pPr marL="231775" marR="0" lvl="4"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stretch>
            <a:fillRect/>
          </a:stretch>
        </p:blipFill>
        <p:spPr>
          <a:xfrm>
            <a:off x="6316266" y="0"/>
            <a:ext cx="6120209" cy="6994524"/>
          </a:xfrm>
          <a:prstGeom prst="rect">
            <a:avLst/>
          </a:prstGeom>
        </p:spPr>
      </p:pic>
      <p:sp>
        <p:nvSpPr>
          <p:cNvPr id="2" name="Title 1"/>
          <p:cNvSpPr>
            <a:spLocks noGrp="1"/>
          </p:cNvSpPr>
          <p:nvPr>
            <p:ph type="title" hasCustomPrompt="1"/>
          </p:nvPr>
        </p:nvSpPr>
        <p:spPr>
          <a:xfrm>
            <a:off x="274637" y="2125677"/>
            <a:ext cx="7315199" cy="1828786"/>
          </a:xfrm>
          <a:noFill/>
        </p:spPr>
        <p:txBody>
          <a:bodyPr wrap="square" tIns="91440" bIns="91440" anchor="t" anchorCtr="0">
            <a:noAutofit/>
          </a:bodyPr>
          <a:lstStyle>
            <a:lvl1pPr>
              <a:defRPr sz="60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4872215"/>
            <a:ext cx="7315199" cy="738664"/>
          </a:xfrm>
          <a:noFill/>
        </p:spPr>
        <p:txBody>
          <a:bodyPr wrap="square"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6316266" y="0"/>
            <a:ext cx="6120209" cy="6994524"/>
          </a:xfrm>
          <a:prstGeom prst="rect">
            <a:avLst/>
          </a:prstGeom>
        </p:spPr>
      </p:pic>
      <p:sp>
        <p:nvSpPr>
          <p:cNvPr id="2" name="Title 1"/>
          <p:cNvSpPr>
            <a:spLocks noGrp="1"/>
          </p:cNvSpPr>
          <p:nvPr>
            <p:ph type="title" hasCustomPrompt="1"/>
          </p:nvPr>
        </p:nvSpPr>
        <p:spPr>
          <a:xfrm>
            <a:off x="274639" y="2125677"/>
            <a:ext cx="7315199" cy="1181862"/>
          </a:xfrm>
          <a:noFill/>
        </p:spPr>
        <p:txBody>
          <a:bodyPr wrap="square"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0258259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36" r:id="rId1"/>
    <p:sldLayoutId id="2147484467" r:id="rId2"/>
    <p:sldLayoutId id="2147484240" r:id="rId3"/>
    <p:sldLayoutId id="2147484241" r:id="rId4"/>
    <p:sldLayoutId id="2147484474" r:id="rId5"/>
    <p:sldLayoutId id="2147484245" r:id="rId6"/>
    <p:sldLayoutId id="2147484247" r:id="rId7"/>
    <p:sldLayoutId id="2147484249" r:id="rId8"/>
    <p:sldLayoutId id="2147484250" r:id="rId9"/>
    <p:sldLayoutId id="2147484264" r:id="rId10"/>
    <p:sldLayoutId id="2147484251" r:id="rId11"/>
    <p:sldLayoutId id="2147484475" r:id="rId12"/>
    <p:sldLayoutId id="2147484463" r:id="rId13"/>
    <p:sldLayoutId id="2147484256" r:id="rId14"/>
    <p:sldLayoutId id="2147484257" r:id="rId15"/>
    <p:sldLayoutId id="2147484260" r:id="rId16"/>
    <p:sldLayoutId id="2147484299" r:id="rId17"/>
    <p:sldLayoutId id="2147484263" r:id="rId18"/>
    <p:sldLayoutId id="2147484476" r:id="rId19"/>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21.sv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hyperlink" Target="https://docs.botframework.com/en-us/csharp/builder/sdkreference/stateapi.html"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https://docs.botframework.com/en-us/node/builder/chat-reference/interfaces/_botbuilder_d_.iuniversalbotsettings.html#persistconversationdata"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hyperlink" Target="http://blogs.msdn.microsoft.com/jennifer"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qnamaker.ai/"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2.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hyperlink" Target="http://aka.ms/botdesign" TargetMode="Externa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MicrosoftDX/botFramework-botSpecDocs/blob/master/src/CaaP%20Design%20spec.docx" TargetMode="External"/><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37.png"/><Relationship Id="rId4" Type="http://schemas.openxmlformats.org/officeDocument/2006/relationships/image" Target="../media/image36.png"/></Relationships>
</file>

<file path=ppt/slides/_rels/slide45.xml.rels><?xml version="1.0" encoding="UTF-8" standalone="yes"?>
<Relationships xmlns="http://schemas.openxmlformats.org/package/2006/relationships"><Relationship Id="rId3" Type="http://schemas.openxmlformats.org/officeDocument/2006/relationships/hyperlink" Target="https://docs.microsoft.com/en-us/bot-framework/bot-design-pattern-embed-app"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hyperlink" Target="https://docs.microsoft.com/en-us/bot-framework/bot-design-pattern-embed-web-site"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8" Type="http://schemas.openxmlformats.org/officeDocument/2006/relationships/hyperlink" Target="http://github.com/Microsoft/BotBuilder" TargetMode="External"/><Relationship Id="rId3" Type="http://schemas.openxmlformats.org/officeDocument/2006/relationships/hyperlink" Target="http://bots.botframework.com/" TargetMode="External"/><Relationship Id="rId7" Type="http://schemas.openxmlformats.org/officeDocument/2006/relationships/hyperlink" Target="http://aka.ms/JenBotSamples" TargetMode="External"/><Relationship Id="rId2" Type="http://schemas.openxmlformats.org/officeDocument/2006/relationships/hyperlink" Target="http://dev.botframework.com/" TargetMode="External"/><Relationship Id="rId1" Type="http://schemas.openxmlformats.org/officeDocument/2006/relationships/slideLayout" Target="../slideLayouts/slideLayout3.xml"/><Relationship Id="rId6" Type="http://schemas.openxmlformats.org/officeDocument/2006/relationships/hyperlink" Target="http://emulator.botframework.com/" TargetMode="External"/><Relationship Id="rId5" Type="http://schemas.openxmlformats.org/officeDocument/2006/relationships/hyperlink" Target="http://aka.ms/bf-bc-vstemplate" TargetMode="External"/><Relationship Id="rId4" Type="http://schemas.openxmlformats.org/officeDocument/2006/relationships/hyperlink" Target="http://docs.botframework.com/" TargetMode="External"/></Relationships>
</file>

<file path=ppt/slides/_rels/slide48.xml.rels><?xml version="1.0" encoding="UTF-8" standalone="yes"?>
<Relationships xmlns="http://schemas.openxmlformats.org/package/2006/relationships"><Relationship Id="rId2" Type="http://schemas.openxmlformats.org/officeDocument/2006/relationships/hyperlink" Target="http://blogs.msdn.microsoft.com/jennifer" TargetMode="Externa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image" Target="../media/image7.tiff"/><Relationship Id="rId7" Type="http://schemas.openxmlformats.org/officeDocument/2006/relationships/image" Target="../media/image11.tiff"/><Relationship Id="rId12"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0.tiff"/><Relationship Id="rId11" Type="http://schemas.openxmlformats.org/officeDocument/2006/relationships/image" Target="../media/image15.tiff"/><Relationship Id="rId5" Type="http://schemas.openxmlformats.org/officeDocument/2006/relationships/image" Target="../media/image9.tiff"/><Relationship Id="rId10" Type="http://schemas.openxmlformats.org/officeDocument/2006/relationships/image" Target="../media/image14.tiff"/><Relationship Id="rId4" Type="http://schemas.openxmlformats.org/officeDocument/2006/relationships/image" Target="../media/image8.tiff"/><Relationship Id="rId9" Type="http://schemas.openxmlformats.org/officeDocument/2006/relationships/image" Target="../media/image13.tiff"/></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https://docs.microsoft.com/en-us/bot-framework/bot-design-conversation-flow"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8421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Invoking a Dialog – Node</a:t>
            </a:r>
          </a:p>
        </p:txBody>
      </p:sp>
      <p:sp>
        <p:nvSpPr>
          <p:cNvPr id="5" name="Text Placeholder 4"/>
          <p:cNvSpPr>
            <a:spLocks noGrp="1"/>
          </p:cNvSpPr>
          <p:nvPr>
            <p:ph type="body" sz="quarter" idx="10"/>
          </p:nvPr>
        </p:nvSpPr>
        <p:spPr>
          <a:xfrm>
            <a:off x="350837" y="1182747"/>
            <a:ext cx="11887199" cy="4524315"/>
          </a:xfrm>
        </p:spPr>
        <p:txBody>
          <a:bodyPr/>
          <a:lstStyle/>
          <a:p>
            <a:r>
              <a:rPr lang="en-US" sz="2000" dirty="0" err="1"/>
              <a:t>var</a:t>
            </a:r>
            <a:r>
              <a:rPr lang="en-US" sz="2000" dirty="0"/>
              <a:t> server = </a:t>
            </a:r>
            <a:r>
              <a:rPr lang="en-US" sz="2000" dirty="0" err="1"/>
              <a:t>restify.createServer</a:t>
            </a:r>
            <a:r>
              <a:rPr lang="en-US" sz="2000" dirty="0"/>
              <a:t>();</a:t>
            </a:r>
          </a:p>
          <a:p>
            <a:r>
              <a:rPr lang="en-US" sz="2000" dirty="0" err="1"/>
              <a:t>server.listen</a:t>
            </a:r>
            <a:r>
              <a:rPr lang="en-US" sz="2000" dirty="0"/>
              <a:t>(</a:t>
            </a:r>
            <a:r>
              <a:rPr lang="en-US" sz="2000" dirty="0" err="1"/>
              <a:t>process.env.port</a:t>
            </a:r>
            <a:r>
              <a:rPr lang="en-US" sz="2000" dirty="0"/>
              <a:t> || </a:t>
            </a:r>
            <a:r>
              <a:rPr lang="en-US" sz="2000" dirty="0" err="1"/>
              <a:t>process.env.PORT</a:t>
            </a:r>
            <a:r>
              <a:rPr lang="en-US" sz="2000" dirty="0"/>
              <a:t> || 3978, function () { });</a:t>
            </a:r>
          </a:p>
          <a:p>
            <a:endParaRPr lang="en-US" sz="2000" dirty="0"/>
          </a:p>
          <a:p>
            <a:r>
              <a:rPr lang="en-US" sz="2000" dirty="0" err="1"/>
              <a:t>var</a:t>
            </a:r>
            <a:r>
              <a:rPr lang="en-US" sz="2000" dirty="0"/>
              <a:t> connector = new </a:t>
            </a:r>
            <a:r>
              <a:rPr lang="en-US" sz="2000" dirty="0" err="1"/>
              <a:t>builder.ChatConnector</a:t>
            </a:r>
            <a:r>
              <a:rPr lang="en-US" sz="2000" dirty="0"/>
              <a:t>({</a:t>
            </a:r>
          </a:p>
          <a:p>
            <a:r>
              <a:rPr lang="en-US" sz="2000" dirty="0"/>
              <a:t>    </a:t>
            </a:r>
            <a:r>
              <a:rPr lang="en-US" sz="2000" dirty="0" err="1"/>
              <a:t>appId</a:t>
            </a:r>
            <a:r>
              <a:rPr lang="en-US" sz="2000" dirty="0"/>
              <a:t>: </a:t>
            </a:r>
            <a:r>
              <a:rPr lang="en-US" sz="2000" dirty="0" err="1"/>
              <a:t>process.env.MICROSOFT_APP_ID</a:t>
            </a:r>
            <a:r>
              <a:rPr lang="en-US" sz="2000" dirty="0"/>
              <a:t>,</a:t>
            </a:r>
          </a:p>
          <a:p>
            <a:r>
              <a:rPr lang="en-US" sz="2000" dirty="0"/>
              <a:t>    </a:t>
            </a:r>
            <a:r>
              <a:rPr lang="en-US" sz="2000" dirty="0" err="1"/>
              <a:t>appPassword</a:t>
            </a:r>
            <a:r>
              <a:rPr lang="en-US" sz="2000" dirty="0"/>
              <a:t>: </a:t>
            </a:r>
            <a:r>
              <a:rPr lang="en-US" sz="2000" dirty="0" err="1"/>
              <a:t>process.env.MICROSOFT_APP_PASSWORD</a:t>
            </a:r>
            <a:endParaRPr lang="en-US" sz="2000" dirty="0"/>
          </a:p>
          <a:p>
            <a:r>
              <a:rPr lang="en-US" sz="2000" dirty="0"/>
              <a:t>});</a:t>
            </a:r>
          </a:p>
          <a:p>
            <a:endParaRPr lang="en-US" sz="2000" dirty="0"/>
          </a:p>
          <a:p>
            <a:r>
              <a:rPr lang="en-US" sz="2000" dirty="0" err="1"/>
              <a:t>var</a:t>
            </a:r>
            <a:r>
              <a:rPr lang="en-US" sz="2000" dirty="0"/>
              <a:t> bot = new </a:t>
            </a:r>
            <a:r>
              <a:rPr lang="en-US" sz="2000" dirty="0" err="1"/>
              <a:t>builder.UniversalBot</a:t>
            </a:r>
            <a:r>
              <a:rPr lang="en-US" sz="2000" dirty="0"/>
              <a:t>(connector);</a:t>
            </a:r>
          </a:p>
          <a:p>
            <a:r>
              <a:rPr lang="en-US" sz="2000" dirty="0" err="1"/>
              <a:t>server.post</a:t>
            </a:r>
            <a:r>
              <a:rPr lang="en-US" sz="2000" dirty="0"/>
              <a:t>('/</a:t>
            </a:r>
            <a:r>
              <a:rPr lang="en-US" sz="2000" dirty="0" err="1"/>
              <a:t>api</a:t>
            </a:r>
            <a:r>
              <a:rPr lang="en-US" sz="2000" dirty="0"/>
              <a:t>/messages', </a:t>
            </a:r>
            <a:r>
              <a:rPr lang="en-US" sz="2000" dirty="0" err="1"/>
              <a:t>connector.listen</a:t>
            </a:r>
            <a:r>
              <a:rPr lang="en-US" sz="2000" dirty="0"/>
              <a:t>());</a:t>
            </a:r>
          </a:p>
          <a:p>
            <a:endParaRPr lang="en-US" sz="2000" dirty="0"/>
          </a:p>
          <a:p>
            <a:r>
              <a:rPr lang="en-US" sz="2000" dirty="0"/>
              <a:t>// Root dialog</a:t>
            </a:r>
          </a:p>
          <a:p>
            <a:r>
              <a:rPr lang="en-US" sz="2000" b="1" dirty="0" err="1"/>
              <a:t>bot.dialog</a:t>
            </a:r>
            <a:r>
              <a:rPr lang="en-US" sz="2000" b="1" dirty="0"/>
              <a:t>('/', ...</a:t>
            </a:r>
          </a:p>
        </p:txBody>
      </p:sp>
    </p:spTree>
    <p:extLst>
      <p:ext uri="{BB962C8B-B14F-4D97-AF65-F5344CB8AC3E}">
        <p14:creationId xmlns:p14="http://schemas.microsoft.com/office/powerpoint/2010/main" val="4089888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dirty="0"/>
              <a:t>Dialogs are serialized into stacks</a:t>
            </a:r>
          </a:p>
        </p:txBody>
      </p:sp>
      <p:sp>
        <p:nvSpPr>
          <p:cNvPr id="6" name="TextBox 5"/>
          <p:cNvSpPr txBox="1"/>
          <p:nvPr/>
        </p:nvSpPr>
        <p:spPr>
          <a:xfrm>
            <a:off x="3246437" y="1973262"/>
            <a:ext cx="8593355" cy="1778949"/>
          </a:xfrm>
          <a:prstGeom prst="rect">
            <a:avLst/>
          </a:prstGeom>
          <a:noFill/>
        </p:spPr>
        <p:txBody>
          <a:bodyPr wrap="square" lIns="182880" tIns="146304" rIns="182880" bIns="146304" rtlCol="0">
            <a:spAutoFit/>
          </a:bodyPr>
          <a:lstStyle/>
          <a:p>
            <a:pPr marL="0" lvl="1" defTabSz="914400">
              <a:lnSpc>
                <a:spcPct val="90000"/>
              </a:lnSpc>
              <a:spcAft>
                <a:spcPts val="600"/>
              </a:spcAft>
              <a:defRPr/>
            </a:pPr>
            <a:r>
              <a:rPr lang="pt-BR" sz="3200" b="1" kern="0" dirty="0">
                <a:latin typeface="+mj-lt"/>
              </a:rPr>
              <a:t>This is how we know how to navigate “back”</a:t>
            </a:r>
          </a:p>
          <a:p>
            <a:pPr marL="0" lvl="1" defTabSz="914400">
              <a:lnSpc>
                <a:spcPct val="90000"/>
              </a:lnSpc>
              <a:spcAft>
                <a:spcPts val="600"/>
              </a:spcAft>
              <a:defRPr/>
            </a:pPr>
            <a:endParaRPr lang="pt-BR" sz="3200" b="1" kern="0" dirty="0">
              <a:latin typeface="+mj-lt"/>
            </a:endParaRPr>
          </a:p>
          <a:p>
            <a:pPr marL="0" lvl="1" defTabSz="914400">
              <a:lnSpc>
                <a:spcPct val="90000"/>
              </a:lnSpc>
              <a:spcAft>
                <a:spcPts val="600"/>
              </a:spcAft>
              <a:defRPr/>
            </a:pPr>
            <a:r>
              <a:rPr lang="pt-BR" sz="3200" b="1" kern="0" dirty="0">
                <a:latin typeface="+mj-lt"/>
              </a:rPr>
              <a:t>Users won’t necessarily think that way</a:t>
            </a:r>
            <a:endParaRPr lang="en-US" sz="3200" b="1" kern="0" dirty="0">
              <a:latin typeface="+mj-lt"/>
            </a:endParaRPr>
          </a:p>
        </p:txBody>
      </p:sp>
      <p:sp>
        <p:nvSpPr>
          <p:cNvPr id="5" name="Rectangle 4"/>
          <p:cNvSpPr/>
          <p:nvPr/>
        </p:nvSpPr>
        <p:spPr bwMode="auto">
          <a:xfrm>
            <a:off x="427037" y="1592550"/>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Root Dialog</a:t>
            </a:r>
          </a:p>
        </p:txBody>
      </p:sp>
      <p:sp>
        <p:nvSpPr>
          <p:cNvPr id="7" name="Rectangle 6"/>
          <p:cNvSpPr/>
          <p:nvPr/>
        </p:nvSpPr>
        <p:spPr bwMode="auto">
          <a:xfrm>
            <a:off x="427037" y="2781957"/>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Dialog 1</a:t>
            </a:r>
          </a:p>
        </p:txBody>
      </p:sp>
      <p:sp>
        <p:nvSpPr>
          <p:cNvPr id="8" name="Rectangle 7"/>
          <p:cNvSpPr/>
          <p:nvPr/>
        </p:nvSpPr>
        <p:spPr bwMode="auto">
          <a:xfrm>
            <a:off x="427037" y="3918257"/>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Dialog 2</a:t>
            </a:r>
          </a:p>
        </p:txBody>
      </p:sp>
      <p:sp>
        <p:nvSpPr>
          <p:cNvPr id="9" name="Rectangle 8"/>
          <p:cNvSpPr/>
          <p:nvPr/>
        </p:nvSpPr>
        <p:spPr bwMode="auto">
          <a:xfrm>
            <a:off x="427037" y="5025472"/>
            <a:ext cx="2359253" cy="75779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a:t>
            </a:r>
          </a:p>
        </p:txBody>
      </p:sp>
    </p:spTree>
    <p:extLst>
      <p:ext uri="{BB962C8B-B14F-4D97-AF65-F5344CB8AC3E}">
        <p14:creationId xmlns:p14="http://schemas.microsoft.com/office/powerpoint/2010/main" val="1979655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Redirecting to a Dialog – C#</a:t>
            </a:r>
          </a:p>
        </p:txBody>
      </p:sp>
      <p:sp>
        <p:nvSpPr>
          <p:cNvPr id="5" name="Text Placeholder 4"/>
          <p:cNvSpPr>
            <a:spLocks noGrp="1"/>
          </p:cNvSpPr>
          <p:nvPr>
            <p:ph type="body" sz="quarter" idx="10"/>
          </p:nvPr>
        </p:nvSpPr>
        <p:spPr>
          <a:xfrm>
            <a:off x="274639" y="1212849"/>
            <a:ext cx="12039598" cy="5693866"/>
          </a:xfrm>
        </p:spPr>
        <p:txBody>
          <a:bodyPr/>
          <a:lstStyle/>
          <a:p>
            <a:r>
              <a:rPr lang="en-US" sz="2000" dirty="0"/>
              <a:t>public virtual </a:t>
            </a:r>
            <a:r>
              <a:rPr lang="en-US" sz="2000" dirty="0" err="1"/>
              <a:t>async</a:t>
            </a:r>
            <a:r>
              <a:rPr lang="en-US" sz="2000" dirty="0"/>
              <a:t> Task </a:t>
            </a:r>
            <a:r>
              <a:rPr lang="en-US" sz="2000" dirty="0" err="1"/>
              <a:t>MessageReceivedAsync</a:t>
            </a:r>
            <a:r>
              <a:rPr lang="en-US" sz="2000" dirty="0"/>
              <a:t>(</a:t>
            </a:r>
            <a:r>
              <a:rPr lang="en-US" sz="2000" dirty="0" err="1"/>
              <a:t>IDialogContext</a:t>
            </a:r>
            <a:r>
              <a:rPr lang="en-US" sz="2000" dirty="0"/>
              <a:t> context, </a:t>
            </a:r>
            <a:r>
              <a:rPr lang="en-US" sz="2000" dirty="0" err="1"/>
              <a:t>IAwaitable</a:t>
            </a:r>
            <a:r>
              <a:rPr lang="en-US" sz="2000" dirty="0"/>
              <a:t>&lt;</a:t>
            </a:r>
            <a:r>
              <a:rPr lang="en-US" sz="2000" dirty="0" err="1"/>
              <a:t>IMessageActivity</a:t>
            </a:r>
            <a:r>
              <a:rPr lang="en-US" sz="2000" dirty="0"/>
              <a:t>&gt; result)</a:t>
            </a:r>
          </a:p>
          <a:p>
            <a:r>
              <a:rPr lang="en-US" sz="2000" dirty="0"/>
              <a:t>{</a:t>
            </a:r>
          </a:p>
          <a:p>
            <a:r>
              <a:rPr lang="en-US" sz="2000" dirty="0"/>
              <a:t>  </a:t>
            </a:r>
            <a:r>
              <a:rPr lang="en-US" sz="2000" dirty="0" err="1"/>
              <a:t>var</a:t>
            </a:r>
            <a:r>
              <a:rPr lang="en-US" sz="2000" dirty="0"/>
              <a:t> message = await result; //We've got a message!</a:t>
            </a:r>
          </a:p>
          <a:p>
            <a:r>
              <a:rPr lang="en-US" sz="2000" dirty="0"/>
              <a:t>  if (</a:t>
            </a:r>
            <a:r>
              <a:rPr lang="en-US" sz="2000" dirty="0" err="1"/>
              <a:t>message.Text.ToLower</a:t>
            </a:r>
            <a:r>
              <a:rPr lang="en-US" sz="2000" dirty="0"/>
              <a:t>().Contains("order"))</a:t>
            </a:r>
          </a:p>
          <a:p>
            <a:r>
              <a:rPr lang="en-US" sz="2000" dirty="0"/>
              <a:t>  {</a:t>
            </a:r>
          </a:p>
          <a:p>
            <a:r>
              <a:rPr lang="en-US" sz="2000" dirty="0"/>
              <a:t>    //User said 'order'. Let's invoke the New Order Dialog and wait for it to finish</a:t>
            </a:r>
          </a:p>
          <a:p>
            <a:r>
              <a:rPr lang="en-US" sz="2000" dirty="0"/>
              <a:t>    //Then, we will call the </a:t>
            </a:r>
            <a:r>
              <a:rPr lang="en-US" sz="2000" dirty="0" err="1"/>
              <a:t>ResumeAfterNewOrderDialog</a:t>
            </a:r>
            <a:endParaRPr lang="en-US" sz="2000" dirty="0"/>
          </a:p>
          <a:p>
            <a:r>
              <a:rPr lang="en-US" sz="2000" b="1" dirty="0"/>
              <a:t>    await </a:t>
            </a:r>
            <a:r>
              <a:rPr lang="en-US" sz="2000" b="1" dirty="0" err="1"/>
              <a:t>context.Forward</a:t>
            </a:r>
            <a:r>
              <a:rPr lang="en-US" sz="2000" b="1" dirty="0"/>
              <a:t>(new </a:t>
            </a:r>
            <a:r>
              <a:rPr lang="en-US" sz="2000" b="1" dirty="0" err="1"/>
              <a:t>NewOrderDialog</a:t>
            </a:r>
            <a:r>
              <a:rPr lang="en-US" sz="2000" b="1" dirty="0"/>
              <a:t>(</a:t>
            </a:r>
            <a:r>
              <a:rPr lang="en-US" sz="2000" dirty="0"/>
              <a:t>), </a:t>
            </a:r>
            <a:r>
              <a:rPr lang="en-US" sz="2000" dirty="0" err="1"/>
              <a:t>this.ResumeAfterNewOrderDialog</a:t>
            </a:r>
            <a:r>
              <a:rPr lang="en-US" sz="2000" dirty="0"/>
              <a:t>, message, </a:t>
            </a:r>
            <a:r>
              <a:rPr lang="en-US" sz="2000" dirty="0" err="1"/>
              <a:t>CancellationToken.None</a:t>
            </a:r>
            <a:r>
              <a:rPr lang="en-US" sz="2000" dirty="0"/>
              <a:t>);</a:t>
            </a:r>
          </a:p>
          <a:p>
            <a:r>
              <a:rPr lang="en-US" sz="2000" dirty="0"/>
              <a:t>  }</a:t>
            </a:r>
          </a:p>
          <a:p>
            <a:r>
              <a:rPr lang="en-US" sz="2000" dirty="0"/>
              <a:t>  //User typed something else so for simplicity we will just ignore </a:t>
            </a:r>
          </a:p>
          <a:p>
            <a:r>
              <a:rPr lang="en-US" sz="2000" dirty="0"/>
              <a:t>  //and keep waiting for the next message</a:t>
            </a:r>
          </a:p>
          <a:p>
            <a:r>
              <a:rPr lang="en-US" sz="2000" dirty="0"/>
              <a:t>  </a:t>
            </a:r>
            <a:r>
              <a:rPr lang="en-US" sz="2000" dirty="0" err="1"/>
              <a:t>context.Wait</a:t>
            </a:r>
            <a:r>
              <a:rPr lang="en-US" sz="2000" dirty="0"/>
              <a:t>(</a:t>
            </a:r>
            <a:r>
              <a:rPr lang="en-US" sz="2000" dirty="0" err="1"/>
              <a:t>this.MessageReceivedAsync</a:t>
            </a:r>
            <a:r>
              <a:rPr lang="en-US" sz="2000" dirty="0"/>
              <a:t>);</a:t>
            </a:r>
          </a:p>
          <a:p>
            <a:r>
              <a:rPr lang="en-US" sz="2000" dirty="0"/>
              <a:t>}</a:t>
            </a:r>
          </a:p>
          <a:p>
            <a:endParaRPr lang="en-US" sz="2000" dirty="0"/>
          </a:p>
        </p:txBody>
      </p:sp>
    </p:spTree>
    <p:extLst>
      <p:ext uri="{BB962C8B-B14F-4D97-AF65-F5344CB8AC3E}">
        <p14:creationId xmlns:p14="http://schemas.microsoft.com/office/powerpoint/2010/main" val="2899566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Redirecting to a Dialog – Node</a:t>
            </a:r>
          </a:p>
        </p:txBody>
      </p:sp>
      <p:sp>
        <p:nvSpPr>
          <p:cNvPr id="5" name="Text Placeholder 4"/>
          <p:cNvSpPr>
            <a:spLocks noGrp="1"/>
          </p:cNvSpPr>
          <p:nvPr>
            <p:ph type="body" sz="quarter" idx="10"/>
          </p:nvPr>
        </p:nvSpPr>
        <p:spPr>
          <a:xfrm>
            <a:off x="122237" y="1668462"/>
            <a:ext cx="11887199" cy="4739759"/>
          </a:xfrm>
        </p:spPr>
        <p:txBody>
          <a:bodyPr/>
          <a:lstStyle/>
          <a:p>
            <a:r>
              <a:rPr lang="en-US" sz="1600" dirty="0" err="1"/>
              <a:t>bot.dialog</a:t>
            </a:r>
            <a:r>
              <a:rPr lang="en-US" sz="1600" dirty="0"/>
              <a:t>('/', new </a:t>
            </a:r>
            <a:r>
              <a:rPr lang="en-US" sz="1600" dirty="0" err="1"/>
              <a:t>builder.IntentDialog</a:t>
            </a:r>
            <a:r>
              <a:rPr lang="en-US" sz="1600" dirty="0"/>
              <a:t>()</a:t>
            </a:r>
          </a:p>
          <a:p>
            <a:r>
              <a:rPr lang="en-US" sz="1600" dirty="0"/>
              <a:t>//Did the user type 'order'?</a:t>
            </a:r>
          </a:p>
          <a:p>
            <a:r>
              <a:rPr lang="en-US" sz="1600" dirty="0"/>
              <a:t>.</a:t>
            </a:r>
            <a:r>
              <a:rPr lang="en-US" sz="1600" dirty="0" err="1"/>
              <a:t>matchesAny</a:t>
            </a:r>
            <a:r>
              <a:rPr lang="en-US" sz="1600" dirty="0"/>
              <a:t>([/order/i], [ </a:t>
            </a:r>
          </a:p>
          <a:p>
            <a:r>
              <a:rPr lang="en-US" sz="1600" dirty="0"/>
              <a:t>    function (session) {</a:t>
            </a:r>
          </a:p>
          <a:p>
            <a:r>
              <a:rPr lang="en-US" sz="1600" dirty="0"/>
              <a:t>        //Let's invoke then the new order dialog</a:t>
            </a:r>
          </a:p>
          <a:p>
            <a:r>
              <a:rPr lang="en-US" sz="1600" dirty="0"/>
              <a:t>        </a:t>
            </a:r>
            <a:r>
              <a:rPr lang="en-US" sz="1600" b="1" dirty="0" err="1"/>
              <a:t>session.beginDialog</a:t>
            </a:r>
            <a:r>
              <a:rPr lang="en-US" sz="1600" b="1" dirty="0"/>
              <a:t>('/</a:t>
            </a:r>
            <a:r>
              <a:rPr lang="en-US" sz="1600" b="1" dirty="0" err="1"/>
              <a:t>newOrder</a:t>
            </a:r>
            <a:r>
              <a:rPr lang="en-US" sz="1600" b="1" dirty="0"/>
              <a:t>');</a:t>
            </a:r>
          </a:p>
          <a:p>
            <a:r>
              <a:rPr lang="en-US" sz="1600" dirty="0"/>
              <a:t>    },</a:t>
            </a:r>
          </a:p>
          <a:p>
            <a:endParaRPr lang="en-US" sz="1600" dirty="0"/>
          </a:p>
          <a:p>
            <a:r>
              <a:rPr lang="en-US" sz="1600" dirty="0"/>
              <a:t>    function (session, result) {</a:t>
            </a:r>
          </a:p>
          <a:p>
            <a:r>
              <a:rPr lang="en-US" sz="1600" dirty="0"/>
              <a:t>        //This will get us whatever the new order dialog decided to return to us</a:t>
            </a:r>
          </a:p>
          <a:p>
            <a:r>
              <a:rPr lang="en-US" sz="1600" dirty="0"/>
              <a:t>        </a:t>
            </a:r>
            <a:r>
              <a:rPr lang="en-US" sz="1600" dirty="0" err="1"/>
              <a:t>var</a:t>
            </a:r>
            <a:r>
              <a:rPr lang="en-US" sz="1600" dirty="0"/>
              <a:t> </a:t>
            </a:r>
            <a:r>
              <a:rPr lang="en-US" sz="1600" dirty="0" err="1"/>
              <a:t>resultFromNewOrder</a:t>
            </a:r>
            <a:r>
              <a:rPr lang="en-US" sz="1600" dirty="0"/>
              <a:t> = </a:t>
            </a:r>
            <a:r>
              <a:rPr lang="en-US" sz="1600" dirty="0" err="1"/>
              <a:t>result.response</a:t>
            </a:r>
            <a:r>
              <a:rPr lang="en-US" sz="1600" dirty="0"/>
              <a:t>;</a:t>
            </a:r>
          </a:p>
          <a:p>
            <a:endParaRPr lang="en-US" sz="1600" dirty="0"/>
          </a:p>
          <a:p>
            <a:r>
              <a:rPr lang="en-US" sz="1600" dirty="0"/>
              <a:t>        </a:t>
            </a:r>
            <a:r>
              <a:rPr lang="en-US" sz="1600" dirty="0" err="1"/>
              <a:t>session.send</a:t>
            </a:r>
            <a:r>
              <a:rPr lang="en-US" sz="1600" dirty="0"/>
              <a:t>('New order dialog just told me this: %s', </a:t>
            </a:r>
            <a:r>
              <a:rPr lang="en-US" sz="1600" dirty="0" err="1"/>
              <a:t>resultFromNewOrder</a:t>
            </a:r>
            <a:r>
              <a:rPr lang="en-US" sz="1600" dirty="0"/>
              <a:t>');</a:t>
            </a:r>
          </a:p>
          <a:p>
            <a:r>
              <a:rPr lang="en-US" sz="1600" dirty="0"/>
              <a:t>        //We are now done with the root dialog</a:t>
            </a:r>
          </a:p>
          <a:p>
            <a:r>
              <a:rPr lang="en-US" sz="1600" dirty="0"/>
              <a:t>        </a:t>
            </a:r>
            <a:r>
              <a:rPr lang="en-US" sz="1600" dirty="0" err="1"/>
              <a:t>session.endDialog</a:t>
            </a:r>
            <a:r>
              <a:rPr lang="en-US" sz="1600" dirty="0"/>
              <a:t>(); </a:t>
            </a:r>
          </a:p>
          <a:p>
            <a:r>
              <a:rPr lang="en-US" sz="1600" dirty="0"/>
              <a:t>    }</a:t>
            </a:r>
          </a:p>
          <a:p>
            <a:r>
              <a:rPr lang="en-US" sz="1600" dirty="0"/>
              <a:t>])</a:t>
            </a:r>
          </a:p>
        </p:txBody>
      </p:sp>
    </p:spTree>
    <p:extLst>
      <p:ext uri="{BB962C8B-B14F-4D97-AF65-F5344CB8AC3E}">
        <p14:creationId xmlns:p14="http://schemas.microsoft.com/office/powerpoint/2010/main" val="2037989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2179637" y="906462"/>
            <a:ext cx="5029200" cy="5179044"/>
          </a:xfrm>
          <a:prstGeom prst="rect">
            <a:avLst/>
          </a:prstGeom>
          <a:noFill/>
          <a:ln w="57150">
            <a:solidFill>
              <a:schemeClr val="tx1">
                <a:lumMod val="50000"/>
              </a:schemeClr>
            </a:solidFill>
            <a:prstDash val="sys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 name="Rectangle 11"/>
          <p:cNvSpPr/>
          <p:nvPr/>
        </p:nvSpPr>
        <p:spPr bwMode="auto">
          <a:xfrm>
            <a:off x="2179637" y="1001542"/>
            <a:ext cx="2835987" cy="78262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r>
              <a:rPr lang="en-US" sz="2448" dirty="0">
                <a:solidFill>
                  <a:schemeClr val="tx1">
                    <a:lumMod val="85000"/>
                  </a:schemeClr>
                </a:solidFill>
                <a:latin typeface="Segoe UI"/>
                <a:ea typeface="Segoe UI" pitchFamily="34" charset="0"/>
                <a:cs typeface="Segoe UI" pitchFamily="34" charset="0"/>
              </a:rPr>
              <a:t>Prompt types</a:t>
            </a:r>
          </a:p>
        </p:txBody>
      </p:sp>
      <p:sp>
        <p:nvSpPr>
          <p:cNvPr id="21" name="Rectangle 20"/>
          <p:cNvSpPr/>
          <p:nvPr/>
        </p:nvSpPr>
        <p:spPr bwMode="auto">
          <a:xfrm>
            <a:off x="2636836" y="2539539"/>
            <a:ext cx="41910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PromptDialog.Choice</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2" name="Rectangle 21"/>
          <p:cNvSpPr/>
          <p:nvPr/>
        </p:nvSpPr>
        <p:spPr bwMode="auto">
          <a:xfrm>
            <a:off x="2636836" y="3199833"/>
            <a:ext cx="41910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PromptDialog.Confirm</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3" name="Rectangle 22"/>
          <p:cNvSpPr/>
          <p:nvPr/>
        </p:nvSpPr>
        <p:spPr bwMode="auto">
          <a:xfrm>
            <a:off x="2636836" y="3836878"/>
            <a:ext cx="41910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PromptDialog.Number</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4" name="Rectangle 23"/>
          <p:cNvSpPr/>
          <p:nvPr/>
        </p:nvSpPr>
        <p:spPr bwMode="auto">
          <a:xfrm>
            <a:off x="2636836" y="4478092"/>
            <a:ext cx="4191000"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ea typeface="Segoe UI" pitchFamily="34" charset="0"/>
                <a:cs typeface="Segoe UI" pitchFamily="34" charset="0"/>
              </a:rPr>
              <a:t>PromptDialog.Text</a:t>
            </a:r>
            <a:r>
              <a:rPr lang="en-US" sz="2448" dirty="0">
                <a:solidFill>
                  <a:srgbClr val="FFFFFF"/>
                </a:solidFill>
                <a:ea typeface="Segoe UI" pitchFamily="34" charset="0"/>
                <a:cs typeface="Segoe UI" pitchFamily="34" charset="0"/>
              </a:rPr>
              <a:t>()</a:t>
            </a:r>
            <a:endParaRPr lang="en-US" sz="2448" dirty="0">
              <a:solidFill>
                <a:srgbClr val="FFFFFF"/>
              </a:solidFill>
              <a:latin typeface="Segoe UI"/>
              <a:ea typeface="Segoe UI" pitchFamily="34" charset="0"/>
              <a:cs typeface="Segoe UI" pitchFamily="34" charset="0"/>
            </a:endParaRPr>
          </a:p>
        </p:txBody>
      </p:sp>
      <p:sp>
        <p:nvSpPr>
          <p:cNvPr id="26" name="Rectangle 25"/>
          <p:cNvSpPr/>
          <p:nvPr/>
        </p:nvSpPr>
        <p:spPr bwMode="auto">
          <a:xfrm>
            <a:off x="2636835" y="1911825"/>
            <a:ext cx="4191001" cy="57030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lnSpc>
                <a:spcPct val="90000"/>
              </a:lnSpc>
              <a:spcBef>
                <a:spcPct val="0"/>
              </a:spcBef>
              <a:spcAft>
                <a:spcPct val="0"/>
              </a:spcAft>
            </a:pPr>
            <a:r>
              <a:rPr lang="en-US" sz="2448" dirty="0" err="1">
                <a:solidFill>
                  <a:srgbClr val="FFFFFF"/>
                </a:solidFill>
                <a:latin typeface="Segoe UI"/>
                <a:ea typeface="Segoe UI" pitchFamily="34" charset="0"/>
                <a:cs typeface="Segoe UI" pitchFamily="34" charset="0"/>
              </a:rPr>
              <a:t>PromptDialog.Attachment</a:t>
            </a:r>
            <a:r>
              <a:rPr lang="en-US" sz="2448" dirty="0">
                <a:solidFill>
                  <a:srgbClr val="FFFFFF"/>
                </a:solidFill>
                <a:latin typeface="Segoe UI"/>
                <a:ea typeface="Segoe UI" pitchFamily="34" charset="0"/>
                <a:cs typeface="Segoe UI" pitchFamily="34" charset="0"/>
              </a:rPr>
              <a:t>()</a:t>
            </a:r>
          </a:p>
        </p:txBody>
      </p:sp>
      <p:pic>
        <p:nvPicPr>
          <p:cNvPr id="11" name="Picture 10"/>
          <p:cNvPicPr>
            <a:picLocks noChangeAspect="1"/>
          </p:cNvPicPr>
          <p:nvPr/>
        </p:nvPicPr>
        <p:blipFill>
          <a:blip r:embed="rId3"/>
          <a:stretch>
            <a:fillRect/>
          </a:stretch>
        </p:blipFill>
        <p:spPr>
          <a:xfrm>
            <a:off x="7901177" y="2420692"/>
            <a:ext cx="2203260" cy="2057400"/>
          </a:xfrm>
          <a:prstGeom prst="rect">
            <a:avLst/>
          </a:prstGeom>
        </p:spPr>
      </p:pic>
      <p:pic>
        <p:nvPicPr>
          <p:cNvPr id="13" name="Graphic 12"/>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275637" y="4090089"/>
            <a:ext cx="365760" cy="329900"/>
          </a:xfrm>
          <a:prstGeom prst="rect">
            <a:avLst/>
          </a:prstGeom>
        </p:spPr>
      </p:pic>
    </p:spTree>
    <p:extLst>
      <p:ext uri="{BB962C8B-B14F-4D97-AF65-F5344CB8AC3E}">
        <p14:creationId xmlns:p14="http://schemas.microsoft.com/office/powerpoint/2010/main" val="9895365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9" y="1212851"/>
            <a:ext cx="11810998" cy="5182957"/>
          </a:xfrm>
        </p:spPr>
        <p:txBody>
          <a:bodyPr/>
          <a:lstStyle/>
          <a:p>
            <a:pPr marL="0" indent="0">
              <a:buNone/>
            </a:pPr>
            <a:r>
              <a:rPr lang="en-US" sz="2800" b="1" dirty="0"/>
              <a:t>Bot State Service: </a:t>
            </a:r>
            <a:r>
              <a:rPr lang="en-US" sz="2800" b="1" dirty="0">
                <a:hlinkClick r:id="rId3"/>
              </a:rPr>
              <a:t>https://docs.botframework.com/en-us/csharp/builder/sdkreference/stateapi.html</a:t>
            </a:r>
            <a:r>
              <a:rPr lang="en-US" sz="2800" b="1" dirty="0"/>
              <a:t> </a:t>
            </a:r>
          </a:p>
          <a:p>
            <a:pPr marL="0" indent="0">
              <a:buNone/>
            </a:pPr>
            <a:endParaRPr lang="en-US" sz="2800" b="1" dirty="0"/>
          </a:p>
          <a:p>
            <a:r>
              <a:rPr lang="en-US" sz="3200" b="1" dirty="0" err="1"/>
              <a:t>UserData</a:t>
            </a:r>
            <a:endParaRPr lang="en-US" sz="3200" b="1" dirty="0"/>
          </a:p>
          <a:p>
            <a:pPr lvl="1"/>
            <a:r>
              <a:rPr lang="en-US" sz="1800" dirty="0"/>
              <a:t> </a:t>
            </a:r>
            <a:r>
              <a:rPr lang="en-US" sz="2000" dirty="0"/>
              <a:t>Stores information globally for the user across all conversations.</a:t>
            </a:r>
            <a:endParaRPr lang="en-US" sz="1800" dirty="0"/>
          </a:p>
          <a:p>
            <a:r>
              <a:rPr lang="en-US" sz="3200" b="1" dirty="0" err="1"/>
              <a:t>ConversationData</a:t>
            </a:r>
            <a:r>
              <a:rPr lang="en-US" sz="3200" dirty="0"/>
              <a:t> </a:t>
            </a:r>
          </a:p>
          <a:p>
            <a:pPr lvl="1"/>
            <a:r>
              <a:rPr lang="en-US" sz="2000" dirty="0"/>
              <a:t>Stores information globally for a single conversation. This data is visible to everyone within the conversation so care should be used to what’s stored there. It’s disabled by default and needs to be enabled using the bots </a:t>
            </a:r>
            <a:r>
              <a:rPr lang="en-US" sz="2000" dirty="0" err="1">
                <a:hlinkClick r:id="rId4"/>
              </a:rPr>
              <a:t>persistConversationData</a:t>
            </a:r>
            <a:r>
              <a:rPr lang="en-US" sz="2000" dirty="0"/>
              <a:t> setting.</a:t>
            </a:r>
          </a:p>
          <a:p>
            <a:r>
              <a:rPr lang="en-US" sz="3200" b="1" dirty="0" err="1"/>
              <a:t>PrivateConversationData</a:t>
            </a:r>
            <a:r>
              <a:rPr lang="en-US" sz="3200" dirty="0"/>
              <a:t> </a:t>
            </a:r>
          </a:p>
          <a:p>
            <a:pPr lvl="1"/>
            <a:r>
              <a:rPr lang="en-US" sz="2000" dirty="0"/>
              <a:t>Stores information globally for a single conversation but its private data for the current user. This data spans all dialogs so it’s useful for storing temporary state that you want cleaned up when the conversation ends.</a:t>
            </a:r>
          </a:p>
        </p:txBody>
      </p:sp>
      <p:sp>
        <p:nvSpPr>
          <p:cNvPr id="3" name="Title 2"/>
          <p:cNvSpPr>
            <a:spLocks noGrp="1"/>
          </p:cNvSpPr>
          <p:nvPr>
            <p:ph type="title"/>
          </p:nvPr>
        </p:nvSpPr>
        <p:spPr/>
        <p:txBody>
          <a:bodyPr/>
          <a:lstStyle/>
          <a:p>
            <a:r>
              <a:rPr lang="en-US" dirty="0"/>
              <a:t>Persisting Data</a:t>
            </a:r>
          </a:p>
        </p:txBody>
      </p:sp>
    </p:spTree>
    <p:extLst>
      <p:ext uri="{BB962C8B-B14F-4D97-AF65-F5344CB8AC3E}">
        <p14:creationId xmlns:p14="http://schemas.microsoft.com/office/powerpoint/2010/main" val="18120455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54C51-6B0E-40B5-AB81-FCE7F7AE9456}"/>
              </a:ext>
            </a:extLst>
          </p:cNvPr>
          <p:cNvSpPr>
            <a:spLocks noGrp="1"/>
          </p:cNvSpPr>
          <p:nvPr>
            <p:ph type="title"/>
          </p:nvPr>
        </p:nvSpPr>
        <p:spPr/>
        <p:txBody>
          <a:bodyPr/>
          <a:lstStyle/>
          <a:p>
            <a:r>
              <a:rPr lang="en-US" dirty="0"/>
              <a:t>Where is state stored?  </a:t>
            </a:r>
          </a:p>
        </p:txBody>
      </p:sp>
      <p:sp>
        <p:nvSpPr>
          <p:cNvPr id="3" name="Text Placeholder 2">
            <a:extLst>
              <a:ext uri="{FF2B5EF4-FFF2-40B4-BE49-F238E27FC236}">
                <a16:creationId xmlns:a16="http://schemas.microsoft.com/office/drawing/2014/main" id="{F70C72D9-F00B-4314-A6E3-F10BB4DB2BA7}"/>
              </a:ext>
            </a:extLst>
          </p:cNvPr>
          <p:cNvSpPr>
            <a:spLocks noGrp="1"/>
          </p:cNvSpPr>
          <p:nvPr>
            <p:ph type="body" sz="quarter" idx="10"/>
          </p:nvPr>
        </p:nvSpPr>
        <p:spPr>
          <a:xfrm>
            <a:off x="274702" y="1211287"/>
            <a:ext cx="11888787" cy="5576911"/>
          </a:xfrm>
        </p:spPr>
        <p:txBody>
          <a:bodyPr/>
          <a:lstStyle/>
          <a:p>
            <a:pPr marL="0" indent="0">
              <a:buNone/>
            </a:pPr>
            <a:r>
              <a:rPr lang="en-US" dirty="0"/>
              <a:t>The Bot Framework has a default implementation, but you can override it with a custom storage solution if you choose.</a:t>
            </a:r>
          </a:p>
          <a:p>
            <a:pPr marL="0" indent="0">
              <a:buNone/>
            </a:pPr>
            <a:endParaRPr lang="en-US" dirty="0"/>
          </a:p>
          <a:p>
            <a:pPr marL="0" indent="0">
              <a:buNone/>
            </a:pPr>
            <a:r>
              <a:rPr lang="en-US" dirty="0" err="1"/>
              <a:t>IBotState</a:t>
            </a:r>
            <a:r>
              <a:rPr lang="en-US" dirty="0"/>
              <a:t> interface in the Bot Connector:</a:t>
            </a:r>
          </a:p>
          <a:p>
            <a:r>
              <a:rPr lang="en-US" sz="2400" dirty="0"/>
              <a:t>Connector stores data in Azure, encrypted at rest and does not intentionally expire</a:t>
            </a:r>
          </a:p>
          <a:p>
            <a:r>
              <a:rPr lang="en-US" sz="2400" dirty="0"/>
              <a:t>Emulator provides an in-memory implementation of interface for debugging.  This data expires when the emulator process exits.  </a:t>
            </a:r>
          </a:p>
          <a:p>
            <a:pPr marL="0" indent="0">
              <a:buNone/>
            </a:pPr>
            <a:endParaRPr lang="en-US" dirty="0"/>
          </a:p>
          <a:p>
            <a:pPr marL="0" indent="0">
              <a:buNone/>
            </a:pPr>
            <a:r>
              <a:rPr lang="en-US" dirty="0"/>
              <a:t>If you want to store in your datacenters:</a:t>
            </a:r>
          </a:p>
          <a:p>
            <a:r>
              <a:rPr lang="en-US" sz="2400" dirty="0"/>
              <a:t>Custom </a:t>
            </a:r>
            <a:r>
              <a:rPr lang="en-US" sz="2400" dirty="0" err="1"/>
              <a:t>IBotState</a:t>
            </a:r>
            <a:r>
              <a:rPr lang="en-US" sz="2400" dirty="0"/>
              <a:t> service in the REST layer</a:t>
            </a:r>
          </a:p>
          <a:p>
            <a:r>
              <a:rPr lang="en-US" sz="2400" dirty="0"/>
              <a:t>Builder interfaces in the language (node or C#) layer</a:t>
            </a:r>
          </a:p>
        </p:txBody>
      </p:sp>
    </p:spTree>
    <p:extLst>
      <p:ext uri="{BB962C8B-B14F-4D97-AF65-F5344CB8AC3E}">
        <p14:creationId xmlns:p14="http://schemas.microsoft.com/office/powerpoint/2010/main" val="94881574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FormFlow</a:t>
            </a:r>
            <a:r>
              <a:rPr lang="en-US" dirty="0"/>
              <a:t> (C# only)</a:t>
            </a:r>
          </a:p>
        </p:txBody>
      </p:sp>
      <p:sp>
        <p:nvSpPr>
          <p:cNvPr id="3" name="Text Placeholder 2"/>
          <p:cNvSpPr>
            <a:spLocks noGrp="1"/>
          </p:cNvSpPr>
          <p:nvPr>
            <p:ph type="body" sz="quarter" idx="10"/>
          </p:nvPr>
        </p:nvSpPr>
        <p:spPr>
          <a:xfrm>
            <a:off x="275481" y="1212850"/>
            <a:ext cx="11885514" cy="4838248"/>
          </a:xfrm>
        </p:spPr>
        <p:txBody>
          <a:bodyPr/>
          <a:lstStyle/>
          <a:p>
            <a:r>
              <a:rPr lang="en-US" dirty="0"/>
              <a:t>Bot can guide you through wizard-type conversation where user needs to essentially fill out form</a:t>
            </a:r>
          </a:p>
          <a:p>
            <a:endParaRPr lang="en-US" dirty="0"/>
          </a:p>
          <a:p>
            <a:r>
              <a:rPr lang="en-US" dirty="0"/>
              <a:t>Custom prompts for missing information</a:t>
            </a:r>
          </a:p>
          <a:p>
            <a:r>
              <a:rPr lang="en-US" dirty="0"/>
              <a:t>Validation of inputs</a:t>
            </a:r>
          </a:p>
          <a:p>
            <a:r>
              <a:rPr lang="en-US" dirty="0"/>
              <a:t>You provide data and it creates the conversation</a:t>
            </a:r>
          </a:p>
          <a:p>
            <a:r>
              <a:rPr lang="en-US" dirty="0"/>
              <a:t>Asks clarifying questions when needed</a:t>
            </a:r>
          </a:p>
          <a:p>
            <a:r>
              <a:rPr lang="en-US" dirty="0"/>
              <a:t>Provides navigation between the steps</a:t>
            </a:r>
          </a:p>
        </p:txBody>
      </p:sp>
    </p:spTree>
    <p:extLst>
      <p:ext uri="{BB962C8B-B14F-4D97-AF65-F5344CB8AC3E}">
        <p14:creationId xmlns:p14="http://schemas.microsoft.com/office/powerpoint/2010/main" val="371598713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FormFlow</a:t>
            </a:r>
            <a:r>
              <a:rPr lang="en-US" dirty="0"/>
              <a:t>: The power of guided conversation</a:t>
            </a:r>
          </a:p>
        </p:txBody>
      </p:sp>
      <p:sp>
        <p:nvSpPr>
          <p:cNvPr id="3" name="Text Placeholder 2"/>
          <p:cNvSpPr>
            <a:spLocks noGrp="1"/>
          </p:cNvSpPr>
          <p:nvPr>
            <p:ph type="body" sz="quarter" idx="10"/>
          </p:nvPr>
        </p:nvSpPr>
        <p:spPr>
          <a:xfrm>
            <a:off x="275481" y="1213175"/>
            <a:ext cx="11885514" cy="5308633"/>
          </a:xfrm>
        </p:spPr>
        <p:txBody>
          <a:bodyPr/>
          <a:lstStyle/>
          <a:p>
            <a:r>
              <a:rPr lang="en-US" sz="3264" b="1" dirty="0"/>
              <a:t>[Describe]</a:t>
            </a:r>
            <a:r>
              <a:rPr lang="en-US" sz="3264" dirty="0"/>
              <a:t> Change how a field or a value is shown in a template as a choice or in a card.</a:t>
            </a:r>
          </a:p>
          <a:p>
            <a:r>
              <a:rPr lang="en-US" sz="3264" b="1" dirty="0"/>
              <a:t>[Numeric]</a:t>
            </a:r>
            <a:r>
              <a:rPr lang="en-US" sz="3264" dirty="0"/>
              <a:t> Provide limits on the values accepted in a numeric field.</a:t>
            </a:r>
          </a:p>
          <a:p>
            <a:r>
              <a:rPr lang="en-US" sz="3264" b="1" dirty="0"/>
              <a:t>[Optional]</a:t>
            </a:r>
            <a:r>
              <a:rPr lang="en-US" sz="3264" dirty="0"/>
              <a:t> Mark a field as optional which means that one choice is not to supply a value.</a:t>
            </a:r>
          </a:p>
          <a:p>
            <a:r>
              <a:rPr lang="en-US" sz="3264" b="1" dirty="0"/>
              <a:t>[Pattern]</a:t>
            </a:r>
            <a:r>
              <a:rPr lang="en-US" sz="3264" dirty="0"/>
              <a:t> Define a regular expression to validate a string field.</a:t>
            </a:r>
          </a:p>
          <a:p>
            <a:r>
              <a:rPr lang="en-US" sz="3264" b="1" dirty="0"/>
              <a:t>[Prompt]</a:t>
            </a:r>
            <a:r>
              <a:rPr lang="en-US" sz="3264" dirty="0"/>
              <a:t> Define a prompt to use when asking for a field.</a:t>
            </a:r>
          </a:p>
          <a:p>
            <a:r>
              <a:rPr lang="en-US" sz="3264" b="1" dirty="0"/>
              <a:t>[Template]</a:t>
            </a:r>
            <a:r>
              <a:rPr lang="en-US" sz="3264" dirty="0"/>
              <a:t> Define a template that is used to generate prompts or values in prompts.</a:t>
            </a:r>
          </a:p>
          <a:p>
            <a:r>
              <a:rPr lang="en-US" sz="3264" b="1" dirty="0"/>
              <a:t>[Terms]</a:t>
            </a:r>
            <a:r>
              <a:rPr lang="en-US" sz="3264" dirty="0"/>
              <a:t> Define the input terms that match a field or value.</a:t>
            </a:r>
            <a:endParaRPr lang="en-US" sz="2856" dirty="0"/>
          </a:p>
        </p:txBody>
      </p:sp>
    </p:spTree>
    <p:extLst>
      <p:ext uri="{BB962C8B-B14F-4D97-AF65-F5344CB8AC3E}">
        <p14:creationId xmlns:p14="http://schemas.microsoft.com/office/powerpoint/2010/main" val="275877578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99DD2C-C6E7-4BD1-9413-F5B96AAF497A}"/>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323BC6A4-2221-4AB7-8C60-A56AEE0A6480}"/>
              </a:ext>
            </a:extLst>
          </p:cNvPr>
          <p:cNvSpPr>
            <a:spLocks noGrp="1"/>
          </p:cNvSpPr>
          <p:nvPr>
            <p:ph type="body" sz="quarter" idx="12"/>
          </p:nvPr>
        </p:nvSpPr>
        <p:spPr/>
        <p:txBody>
          <a:bodyPr/>
          <a:lstStyle/>
          <a:p>
            <a:r>
              <a:rPr lang="en-US" dirty="0"/>
              <a:t>Annotated Sandwich Bot</a:t>
            </a:r>
          </a:p>
        </p:txBody>
      </p:sp>
    </p:spTree>
    <p:extLst>
      <p:ext uri="{BB962C8B-B14F-4D97-AF65-F5344CB8AC3E}">
        <p14:creationId xmlns:p14="http://schemas.microsoft.com/office/powerpoint/2010/main" val="22363279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Bot Framework</a:t>
            </a:r>
          </a:p>
        </p:txBody>
      </p:sp>
      <p:sp>
        <p:nvSpPr>
          <p:cNvPr id="5" name="Text Placeholder 4"/>
          <p:cNvSpPr>
            <a:spLocks noGrp="1"/>
          </p:cNvSpPr>
          <p:nvPr>
            <p:ph type="body" sz="quarter" idx="12"/>
          </p:nvPr>
        </p:nvSpPr>
        <p:spPr>
          <a:xfrm>
            <a:off x="274701" y="3955786"/>
            <a:ext cx="8000936" cy="1828007"/>
          </a:xfrm>
        </p:spPr>
        <p:txBody>
          <a:bodyPr/>
          <a:lstStyle/>
          <a:p>
            <a:r>
              <a:rPr lang="en-US" dirty="0"/>
              <a:t>Jennifer Marsman</a:t>
            </a:r>
          </a:p>
          <a:p>
            <a:r>
              <a:rPr lang="en-US" dirty="0"/>
              <a:t>Principal Software Development Engineer</a:t>
            </a:r>
          </a:p>
          <a:p>
            <a:r>
              <a:rPr lang="en-US" dirty="0"/>
              <a:t>Microsoft Corporation</a:t>
            </a:r>
          </a:p>
          <a:p>
            <a:r>
              <a:rPr lang="en-US" dirty="0">
                <a:hlinkClick r:id="rId3"/>
              </a:rPr>
              <a:t>http://blogs.msdn.microsoft.com/jennifer</a:t>
            </a:r>
            <a:endParaRPr lang="en-US" dirty="0"/>
          </a:p>
          <a:p>
            <a:r>
              <a:rPr lang="en-US" dirty="0"/>
              <a:t>Twitter: @</a:t>
            </a:r>
            <a:r>
              <a:rPr lang="en-US" dirty="0" err="1"/>
              <a:t>JenniferMarsman</a:t>
            </a:r>
            <a:endParaRPr lang="en-US" dirty="0"/>
          </a:p>
          <a:p>
            <a:endParaRPr lang="en-US" dirty="0"/>
          </a:p>
        </p:txBody>
      </p:sp>
    </p:spTree>
    <p:extLst>
      <p:ext uri="{BB962C8B-B14F-4D97-AF65-F5344CB8AC3E}">
        <p14:creationId xmlns:p14="http://schemas.microsoft.com/office/powerpoint/2010/main" val="1005736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F4D87-B3AC-488A-8953-ED72D50FB841}"/>
              </a:ext>
            </a:extLst>
          </p:cNvPr>
          <p:cNvSpPr>
            <a:spLocks noGrp="1"/>
          </p:cNvSpPr>
          <p:nvPr>
            <p:ph type="title"/>
          </p:nvPr>
        </p:nvSpPr>
        <p:spPr/>
        <p:txBody>
          <a:bodyPr/>
          <a:lstStyle/>
          <a:p>
            <a:r>
              <a:rPr lang="en-US" dirty="0" err="1"/>
              <a:t>QnA</a:t>
            </a:r>
            <a:r>
              <a:rPr lang="en-US" dirty="0"/>
              <a:t> Maker</a:t>
            </a:r>
          </a:p>
        </p:txBody>
      </p:sp>
      <p:sp>
        <p:nvSpPr>
          <p:cNvPr id="3" name="Text Placeholder 2">
            <a:extLst>
              <a:ext uri="{FF2B5EF4-FFF2-40B4-BE49-F238E27FC236}">
                <a16:creationId xmlns:a16="http://schemas.microsoft.com/office/drawing/2014/main" id="{21C75E82-7BA8-433F-9D0F-86FFBCA7C0AC}"/>
              </a:ext>
            </a:extLst>
          </p:cNvPr>
          <p:cNvSpPr>
            <a:spLocks noGrp="1"/>
          </p:cNvSpPr>
          <p:nvPr>
            <p:ph type="body" sz="quarter" idx="10"/>
          </p:nvPr>
        </p:nvSpPr>
        <p:spPr>
          <a:xfrm>
            <a:off x="274638" y="1212850"/>
            <a:ext cx="11888787" cy="1292662"/>
          </a:xfrm>
        </p:spPr>
        <p:txBody>
          <a:bodyPr/>
          <a:lstStyle/>
          <a:p>
            <a:r>
              <a:rPr lang="en-US" dirty="0" err="1"/>
              <a:t>Autogeneration</a:t>
            </a:r>
            <a:r>
              <a:rPr lang="en-US" dirty="0"/>
              <a:t> of conversation logic from FAQ</a:t>
            </a:r>
            <a:endParaRPr lang="en-US" dirty="0">
              <a:hlinkClick r:id="rId3"/>
            </a:endParaRPr>
          </a:p>
          <a:p>
            <a:r>
              <a:rPr lang="en-US" dirty="0">
                <a:hlinkClick r:id="rId3"/>
              </a:rPr>
              <a:t>http://qnamaker.ai</a:t>
            </a:r>
            <a:r>
              <a:rPr lang="en-US" dirty="0"/>
              <a:t> </a:t>
            </a:r>
          </a:p>
        </p:txBody>
      </p:sp>
      <p:pic>
        <p:nvPicPr>
          <p:cNvPr id="5" name="Picture 4" descr="A picture containing screenshot&#10;&#10;Description generated with very high confidence">
            <a:extLst>
              <a:ext uri="{FF2B5EF4-FFF2-40B4-BE49-F238E27FC236}">
                <a16:creationId xmlns:a16="http://schemas.microsoft.com/office/drawing/2014/main" id="{F9460BE5-6C58-4FE2-92D8-4408A8CCD80C}"/>
              </a:ext>
            </a:extLst>
          </p:cNvPr>
          <p:cNvPicPr>
            <a:picLocks noChangeAspect="1"/>
          </p:cNvPicPr>
          <p:nvPr/>
        </p:nvPicPr>
        <p:blipFill rotWithShape="1">
          <a:blip r:embed="rId4"/>
          <a:srcRect t="16819"/>
          <a:stretch/>
        </p:blipFill>
        <p:spPr>
          <a:xfrm>
            <a:off x="1722437" y="2963862"/>
            <a:ext cx="9266238" cy="3839569"/>
          </a:xfrm>
          <a:prstGeom prst="rect">
            <a:avLst/>
          </a:prstGeom>
        </p:spPr>
      </p:pic>
    </p:spTree>
    <p:extLst>
      <p:ext uri="{BB962C8B-B14F-4D97-AF65-F5344CB8AC3E}">
        <p14:creationId xmlns:p14="http://schemas.microsoft.com/office/powerpoint/2010/main" val="300864051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91659-6220-48FF-AB72-54A84CF94899}"/>
              </a:ext>
            </a:extLst>
          </p:cNvPr>
          <p:cNvSpPr>
            <a:spLocks noGrp="1"/>
          </p:cNvSpPr>
          <p:nvPr>
            <p:ph type="title"/>
          </p:nvPr>
        </p:nvSpPr>
        <p:spPr/>
        <p:txBody>
          <a:bodyPr/>
          <a:lstStyle/>
          <a:p>
            <a:r>
              <a:rPr lang="en-US" dirty="0"/>
              <a:t>Scorable Groups</a:t>
            </a:r>
          </a:p>
        </p:txBody>
      </p:sp>
      <p:sp>
        <p:nvSpPr>
          <p:cNvPr id="3" name="Text Placeholder 2">
            <a:extLst>
              <a:ext uri="{FF2B5EF4-FFF2-40B4-BE49-F238E27FC236}">
                <a16:creationId xmlns:a16="http://schemas.microsoft.com/office/drawing/2014/main" id="{12E8CECB-24A7-4832-87BC-143602036AC7}"/>
              </a:ext>
            </a:extLst>
          </p:cNvPr>
          <p:cNvSpPr>
            <a:spLocks noGrp="1"/>
          </p:cNvSpPr>
          <p:nvPr>
            <p:ph type="body" sz="quarter" idx="10"/>
          </p:nvPr>
        </p:nvSpPr>
        <p:spPr>
          <a:xfrm>
            <a:off x="274638" y="1212850"/>
            <a:ext cx="11888787" cy="1181862"/>
          </a:xfrm>
        </p:spPr>
        <p:txBody>
          <a:bodyPr/>
          <a:lstStyle/>
          <a:p>
            <a:r>
              <a:rPr lang="en-US" dirty="0"/>
              <a:t>Help with managing working with multiple services: LUIS, </a:t>
            </a:r>
            <a:r>
              <a:rPr lang="en-US" dirty="0" err="1"/>
              <a:t>QnAMaker</a:t>
            </a:r>
            <a:r>
              <a:rPr lang="en-US" dirty="0"/>
              <a:t>, Azure Search, etc.  </a:t>
            </a:r>
          </a:p>
        </p:txBody>
      </p:sp>
      <p:sp>
        <p:nvSpPr>
          <p:cNvPr id="4" name="Text Placeholder 4">
            <a:extLst>
              <a:ext uri="{FF2B5EF4-FFF2-40B4-BE49-F238E27FC236}">
                <a16:creationId xmlns:a16="http://schemas.microsoft.com/office/drawing/2014/main" id="{144E8FAA-E027-482C-A114-B8760844AFBD}"/>
              </a:ext>
            </a:extLst>
          </p:cNvPr>
          <p:cNvSpPr txBox="1">
            <a:spLocks/>
          </p:cNvSpPr>
          <p:nvPr/>
        </p:nvSpPr>
        <p:spPr>
          <a:xfrm>
            <a:off x="276226" y="2778077"/>
            <a:ext cx="11887199" cy="3767185"/>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3600" kern="1200" spc="0" baseline="0">
                <a:gradFill>
                  <a:gsLst>
                    <a:gs pos="1250">
                      <a:schemeClr val="tx1"/>
                    </a:gs>
                    <a:gs pos="100000">
                      <a:schemeClr val="tx1"/>
                    </a:gs>
                  </a:gsLst>
                  <a:lin ang="5400000" scaled="0"/>
                </a:gradFill>
                <a:latin typeface="+mj-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latin typeface="Consolas" panose="020B0609020204030204" pitchFamily="49" charset="0"/>
              </a:rPr>
              <a:t>[</a:t>
            </a:r>
            <a:r>
              <a:rPr lang="en-US" sz="2400" dirty="0" err="1">
                <a:latin typeface="Consolas" panose="020B0609020204030204" pitchFamily="49" charset="0"/>
              </a:rPr>
              <a:t>RegexPattern</a:t>
            </a:r>
            <a:r>
              <a:rPr lang="en-US" sz="2400" dirty="0">
                <a:latin typeface="Consolas" panose="020B0609020204030204" pitchFamily="49" charset="0"/>
              </a:rPr>
              <a:t>("^hello")]</a:t>
            </a:r>
          </a:p>
          <a:p>
            <a:r>
              <a:rPr lang="en-US" sz="2400" dirty="0">
                <a:latin typeface="Consolas" panose="020B0609020204030204" pitchFamily="49" charset="0"/>
              </a:rPr>
              <a:t>[</a:t>
            </a:r>
            <a:r>
              <a:rPr lang="en-US" sz="2400" dirty="0" err="1">
                <a:latin typeface="Consolas" panose="020B0609020204030204" pitchFamily="49" charset="0"/>
              </a:rPr>
              <a:t>RegexPattern</a:t>
            </a:r>
            <a:r>
              <a:rPr lang="en-US" sz="2400" dirty="0">
                <a:latin typeface="Consolas" panose="020B0609020204030204" pitchFamily="49" charset="0"/>
              </a:rPr>
              <a:t>("^hi")]</a:t>
            </a:r>
          </a:p>
          <a:p>
            <a:r>
              <a:rPr lang="en-US" sz="2400" dirty="0">
                <a:latin typeface="Consolas" panose="020B0609020204030204" pitchFamily="49" charset="0"/>
              </a:rPr>
              <a:t>[</a:t>
            </a:r>
            <a:r>
              <a:rPr lang="en-US" sz="2400" dirty="0" err="1">
                <a:latin typeface="Consolas" panose="020B0609020204030204" pitchFamily="49" charset="0"/>
              </a:rPr>
              <a:t>ScorableGroup</a:t>
            </a:r>
            <a:r>
              <a:rPr lang="en-US" sz="2400" dirty="0">
                <a:latin typeface="Consolas" panose="020B0609020204030204" pitchFamily="49" charset="0"/>
              </a:rPr>
              <a:t>(0)]</a:t>
            </a:r>
          </a:p>
          <a:p>
            <a:r>
              <a:rPr lang="en-US" sz="2400" dirty="0">
                <a:latin typeface="Consolas" panose="020B0609020204030204" pitchFamily="49" charset="0"/>
              </a:rPr>
              <a:t>public </a:t>
            </a:r>
            <a:r>
              <a:rPr lang="en-US" sz="2400" dirty="0" err="1">
                <a:latin typeface="Consolas" panose="020B0609020204030204" pitchFamily="49" charset="0"/>
              </a:rPr>
              <a:t>async</a:t>
            </a:r>
            <a:r>
              <a:rPr lang="en-US" sz="2400" dirty="0">
                <a:latin typeface="Consolas" panose="020B0609020204030204" pitchFamily="49" charset="0"/>
              </a:rPr>
              <a:t> Task Hello(</a:t>
            </a:r>
            <a:r>
              <a:rPr lang="en-US" sz="2400" dirty="0" err="1">
                <a:latin typeface="Consolas" panose="020B0609020204030204" pitchFamily="49" charset="0"/>
              </a:rPr>
              <a:t>IDialogContext</a:t>
            </a:r>
            <a:r>
              <a:rPr lang="en-US" sz="2400" dirty="0">
                <a:latin typeface="Consolas" panose="020B0609020204030204" pitchFamily="49" charset="0"/>
              </a:rPr>
              <a:t> context, </a:t>
            </a:r>
            <a:r>
              <a:rPr lang="en-US" sz="2400" dirty="0" err="1">
                <a:latin typeface="Consolas" panose="020B0609020204030204" pitchFamily="49" charset="0"/>
              </a:rPr>
              <a:t>IActivity</a:t>
            </a:r>
            <a:r>
              <a:rPr lang="en-US" sz="2400" dirty="0">
                <a:latin typeface="Consolas" panose="020B0609020204030204" pitchFamily="49" charset="0"/>
              </a:rPr>
              <a:t> activity)</a:t>
            </a:r>
          </a:p>
          <a:p>
            <a:r>
              <a:rPr lang="en-US" sz="2400" dirty="0">
                <a:latin typeface="Consolas" panose="020B0609020204030204" pitchFamily="49" charset="0"/>
              </a:rPr>
              <a:t>{</a:t>
            </a:r>
          </a:p>
          <a:p>
            <a:r>
              <a:rPr lang="en-US" sz="2400" dirty="0">
                <a:latin typeface="Consolas" panose="020B0609020204030204" pitchFamily="49" charset="0"/>
              </a:rPr>
              <a:t>	await </a:t>
            </a:r>
            <a:r>
              <a:rPr lang="en-US" sz="2400" dirty="0" err="1">
                <a:latin typeface="Consolas" panose="020B0609020204030204" pitchFamily="49" charset="0"/>
              </a:rPr>
              <a:t>context.PostAsync</a:t>
            </a:r>
            <a:r>
              <a:rPr lang="en-US" sz="2400" dirty="0">
                <a:latin typeface="Consolas" panose="020B0609020204030204" pitchFamily="49" charset="0"/>
              </a:rPr>
              <a:t>("Hello!  I am a Photo Organization Bot.  </a:t>
            </a:r>
          </a:p>
          <a:p>
            <a:r>
              <a:rPr lang="en-US" sz="2400" dirty="0">
                <a:latin typeface="Consolas" panose="020B0609020204030204" pitchFamily="49" charset="0"/>
              </a:rPr>
              <a:t>	I can search your photos, share your photos on Twitter, and </a:t>
            </a:r>
          </a:p>
          <a:p>
            <a:r>
              <a:rPr lang="en-US" sz="2400" dirty="0">
                <a:latin typeface="Consolas" panose="020B0609020204030204" pitchFamily="49" charset="0"/>
              </a:rPr>
              <a:t>	order prints of your photos.");</a:t>
            </a:r>
          </a:p>
          <a:p>
            <a:r>
              <a:rPr lang="en-US" sz="2400" dirty="0">
                <a:latin typeface="Consolas" panose="020B0609020204030204" pitchFamily="49" charset="0"/>
              </a:rPr>
              <a:t>} </a:t>
            </a:r>
          </a:p>
        </p:txBody>
      </p:sp>
    </p:spTree>
    <p:extLst>
      <p:ext uri="{BB962C8B-B14F-4D97-AF65-F5344CB8AC3E}">
        <p14:creationId xmlns:p14="http://schemas.microsoft.com/office/powerpoint/2010/main" val="260591544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2C7846-DEAC-4F47-AD9E-0344477A4DB2}"/>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BF307CEF-717F-4F0E-94C3-7FFCEEAA6859}"/>
              </a:ext>
            </a:extLst>
          </p:cNvPr>
          <p:cNvSpPr>
            <a:spLocks noGrp="1"/>
          </p:cNvSpPr>
          <p:nvPr>
            <p:ph type="body" sz="quarter" idx="12"/>
          </p:nvPr>
        </p:nvSpPr>
        <p:spPr>
          <a:xfrm>
            <a:off x="274638" y="4872215"/>
            <a:ext cx="7467599" cy="1181862"/>
          </a:xfrm>
        </p:spPr>
        <p:txBody>
          <a:bodyPr/>
          <a:lstStyle/>
          <a:p>
            <a:r>
              <a:rPr lang="en-US" dirty="0" err="1"/>
              <a:t>PictureBot</a:t>
            </a:r>
            <a:r>
              <a:rPr lang="en-US" dirty="0"/>
              <a:t> from </a:t>
            </a:r>
            <a:r>
              <a:rPr lang="en-US" dirty="0" err="1"/>
              <a:t>CognitiveServicesTutorial</a:t>
            </a:r>
            <a:endParaRPr lang="en-US" dirty="0"/>
          </a:p>
        </p:txBody>
      </p:sp>
    </p:spTree>
    <p:extLst>
      <p:ext uri="{BB962C8B-B14F-4D97-AF65-F5344CB8AC3E}">
        <p14:creationId xmlns:p14="http://schemas.microsoft.com/office/powerpoint/2010/main" val="29679558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2255837" y="2506662"/>
            <a:ext cx="7972483" cy="2633682"/>
          </a:xfrm>
          <a:prstGeom prst="rect">
            <a:avLst/>
          </a:prstGeom>
        </p:spPr>
      </p:pic>
      <p:sp>
        <p:nvSpPr>
          <p:cNvPr id="2" name="TextBox 1"/>
          <p:cNvSpPr txBox="1"/>
          <p:nvPr/>
        </p:nvSpPr>
        <p:spPr>
          <a:xfrm>
            <a:off x="4008437" y="1058862"/>
            <a:ext cx="3804568" cy="1625060"/>
          </a:xfrm>
          <a:prstGeom prst="rect">
            <a:avLst/>
          </a:prstGeom>
          <a:noFill/>
        </p:spPr>
        <p:txBody>
          <a:bodyPr wrap="none" lIns="182880" tIns="146304" rIns="182880" bIns="146304" rtlCol="0">
            <a:spAutoFit/>
          </a:bodyPr>
          <a:lstStyle/>
          <a:p>
            <a:pPr>
              <a:lnSpc>
                <a:spcPct val="90000"/>
              </a:lnSpc>
              <a:spcAft>
                <a:spcPts val="600"/>
              </a:spcAft>
            </a:pPr>
            <a:r>
              <a:rPr lang="en-US" sz="9600" b="1" dirty="0">
                <a:solidFill>
                  <a:srgbClr val="999999"/>
                </a:solidFill>
              </a:rPr>
              <a:t>ngrok</a:t>
            </a:r>
          </a:p>
        </p:txBody>
      </p:sp>
    </p:spTree>
    <p:extLst>
      <p:ext uri="{BB962C8B-B14F-4D97-AF65-F5344CB8AC3E}">
        <p14:creationId xmlns:p14="http://schemas.microsoft.com/office/powerpoint/2010/main" val="355753994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341437" y="830262"/>
            <a:ext cx="9402616" cy="5281644"/>
          </a:xfrm>
          <a:prstGeom prst="rect">
            <a:avLst/>
          </a:prstGeom>
        </p:spPr>
      </p:pic>
    </p:spTree>
    <p:extLst>
      <p:ext uri="{BB962C8B-B14F-4D97-AF65-F5344CB8AC3E}">
        <p14:creationId xmlns:p14="http://schemas.microsoft.com/office/powerpoint/2010/main" val="155575060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79837" y="2582862"/>
            <a:ext cx="7872470" cy="4357719"/>
          </a:xfrm>
          <a:prstGeom prst="rect">
            <a:avLst/>
          </a:prstGeom>
        </p:spPr>
      </p:pic>
      <p:pic>
        <p:nvPicPr>
          <p:cNvPr id="3" name="Picture 2"/>
          <p:cNvPicPr>
            <a:picLocks noChangeAspect="1"/>
          </p:cNvPicPr>
          <p:nvPr/>
        </p:nvPicPr>
        <p:blipFill>
          <a:blip r:embed="rId3"/>
          <a:stretch>
            <a:fillRect/>
          </a:stretch>
        </p:blipFill>
        <p:spPr>
          <a:xfrm>
            <a:off x="579437" y="601662"/>
            <a:ext cx="2895621" cy="2428893"/>
          </a:xfrm>
          <a:prstGeom prst="rect">
            <a:avLst/>
          </a:prstGeom>
        </p:spPr>
      </p:pic>
      <p:sp>
        <p:nvSpPr>
          <p:cNvPr id="4" name="Rectangle 3"/>
          <p:cNvSpPr/>
          <p:nvPr/>
        </p:nvSpPr>
        <p:spPr bwMode="auto">
          <a:xfrm>
            <a:off x="3932237" y="1820862"/>
            <a:ext cx="2514600" cy="2133600"/>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3703637" y="3573462"/>
            <a:ext cx="914400" cy="609600"/>
          </a:xfrm>
          <a:prstGeom prst="rect">
            <a:avLst/>
          </a:prstGeom>
          <a:solidFill>
            <a:schemeClr val="bg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TextBox 5"/>
          <p:cNvSpPr txBox="1"/>
          <p:nvPr/>
        </p:nvSpPr>
        <p:spPr>
          <a:xfrm>
            <a:off x="350837" y="2887662"/>
            <a:ext cx="3733800" cy="794064"/>
          </a:xfrm>
          <a:prstGeom prst="rect">
            <a:avLst/>
          </a:prstGeom>
          <a:noFill/>
        </p:spPr>
        <p:txBody>
          <a:bodyPr wrap="square" lIns="182880" tIns="146304" rIns="182880" bIns="146304" rtlCol="0">
            <a:spAutoFit/>
          </a:bodyPr>
          <a:lstStyle/>
          <a:p>
            <a:pPr>
              <a:lnSpc>
                <a:spcPct val="90000"/>
              </a:lnSpc>
              <a:spcAft>
                <a:spcPts val="600"/>
              </a:spcAft>
            </a:pPr>
            <a:r>
              <a:rPr lang="en-US" sz="3600" dirty="0" err="1">
                <a:ln w="0"/>
                <a:solidFill>
                  <a:schemeClr val="accent1"/>
                </a:solidFill>
                <a:effectLst>
                  <a:outerShdw blurRad="38100" dist="25400" dir="5400000" algn="ctr" rotWithShape="0">
                    <a:srgbClr val="6E747A">
                      <a:alpha val="43000"/>
                    </a:srgbClr>
                  </a:outerShdw>
                </a:effectLst>
              </a:rPr>
              <a:t>BotFramework</a:t>
            </a:r>
            <a:endParaRPr lang="en-US" sz="3600" dirty="0">
              <a:ln w="0"/>
              <a:solidFill>
                <a:schemeClr val="accent1"/>
              </a:solidFill>
              <a:effectLst>
                <a:outerShdw blurRad="38100" dist="25400" dir="5400000" algn="ctr" rotWithShape="0">
                  <a:srgbClr val="6E747A">
                    <a:alpha val="43000"/>
                  </a:srgbClr>
                </a:outerShdw>
              </a:effectLst>
            </a:endParaRPr>
          </a:p>
        </p:txBody>
      </p:sp>
      <p:sp>
        <p:nvSpPr>
          <p:cNvPr id="7" name="Arc 6"/>
          <p:cNvSpPr/>
          <p:nvPr/>
        </p:nvSpPr>
        <p:spPr>
          <a:xfrm>
            <a:off x="1265237" y="2170922"/>
            <a:ext cx="3657600" cy="3276600"/>
          </a:xfrm>
          <a:prstGeom prst="arc">
            <a:avLst/>
          </a:prstGeom>
          <a:ln w="57150" cap="flat" cmpd="sng" algn="ctr">
            <a:solidFill>
              <a:schemeClr val="accent4"/>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8" name="TextBox 7"/>
          <p:cNvSpPr txBox="1"/>
          <p:nvPr/>
        </p:nvSpPr>
        <p:spPr>
          <a:xfrm>
            <a:off x="1112837" y="91194"/>
            <a:ext cx="1582806" cy="627864"/>
          </a:xfrm>
          <a:prstGeom prst="rect">
            <a:avLst/>
          </a:prstGeom>
          <a:noFill/>
        </p:spPr>
        <p:txBody>
          <a:bodyPr wrap="none" lIns="182880" tIns="146304" rIns="182880" bIns="146304" rtlCol="0">
            <a:spAutoFit/>
          </a:bodyPr>
          <a:lstStyle/>
          <a:p>
            <a:pPr>
              <a:lnSpc>
                <a:spcPct val="90000"/>
              </a:lnSpc>
              <a:spcAft>
                <a:spcPts val="600"/>
              </a:spcAft>
            </a:pPr>
            <a:r>
              <a:rPr lang="en-US" sz="2400" b="1" dirty="0">
                <a:gradFill>
                  <a:gsLst>
                    <a:gs pos="2917">
                      <a:schemeClr val="tx1"/>
                    </a:gs>
                    <a:gs pos="30000">
                      <a:schemeClr val="tx1"/>
                    </a:gs>
                  </a:gsLst>
                  <a:lin ang="5400000" scaled="0"/>
                </a:gradFill>
              </a:rPr>
              <a:t>In Cloud</a:t>
            </a:r>
          </a:p>
        </p:txBody>
      </p:sp>
    </p:spTree>
    <p:extLst>
      <p:ext uri="{BB962C8B-B14F-4D97-AF65-F5344CB8AC3E}">
        <p14:creationId xmlns:p14="http://schemas.microsoft.com/office/powerpoint/2010/main" val="125917066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581B0C-745C-4517-8746-2D0AAA7D0355}"/>
              </a:ext>
            </a:extLst>
          </p:cNvPr>
          <p:cNvSpPr>
            <a:spLocks noGrp="1"/>
          </p:cNvSpPr>
          <p:nvPr>
            <p:ph type="title"/>
          </p:nvPr>
        </p:nvSpPr>
        <p:spPr/>
        <p:txBody>
          <a:bodyPr/>
          <a:lstStyle/>
          <a:p>
            <a:r>
              <a:rPr lang="en-US" dirty="0"/>
              <a:t>Bot Design</a:t>
            </a:r>
          </a:p>
        </p:txBody>
      </p:sp>
      <p:sp>
        <p:nvSpPr>
          <p:cNvPr id="4" name="Text Placeholder 3">
            <a:extLst>
              <a:ext uri="{FF2B5EF4-FFF2-40B4-BE49-F238E27FC236}">
                <a16:creationId xmlns:a16="http://schemas.microsoft.com/office/drawing/2014/main" id="{FD6A4555-DF2C-483C-890F-AE248294C7FE}"/>
              </a:ext>
            </a:extLst>
          </p:cNvPr>
          <p:cNvSpPr>
            <a:spLocks noGrp="1"/>
          </p:cNvSpPr>
          <p:nvPr>
            <p:ph type="body" sz="quarter" idx="12"/>
          </p:nvPr>
        </p:nvSpPr>
        <p:spPr/>
        <p:txBody>
          <a:bodyPr/>
          <a:lstStyle/>
          <a:p>
            <a:r>
              <a:rPr lang="en-US" dirty="0">
                <a:hlinkClick r:id="rId2"/>
              </a:rPr>
              <a:t>http://aka.ms/botdesign</a:t>
            </a:r>
            <a:endParaRPr lang="en-US" dirty="0"/>
          </a:p>
        </p:txBody>
      </p:sp>
    </p:spTree>
    <p:extLst>
      <p:ext uri="{BB962C8B-B14F-4D97-AF65-F5344CB8AC3E}">
        <p14:creationId xmlns:p14="http://schemas.microsoft.com/office/powerpoint/2010/main" val="118451472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pt-BR" dirty="0"/>
              <a:t>Build a bot with a clear </a:t>
            </a:r>
            <a:r>
              <a:rPr lang="pt-BR" u="sng" dirty="0"/>
              <a:t>purpose</a:t>
            </a:r>
            <a:endParaRPr lang="en-US" dirty="0"/>
          </a:p>
        </p:txBody>
      </p:sp>
      <p:sp>
        <p:nvSpPr>
          <p:cNvPr id="6" name="Text Placeholder 5"/>
          <p:cNvSpPr>
            <a:spLocks noGrp="1"/>
          </p:cNvSpPr>
          <p:nvPr>
            <p:ph type="body" sz="quarter" idx="10"/>
          </p:nvPr>
        </p:nvSpPr>
        <p:spPr>
          <a:xfrm>
            <a:off x="122237" y="1471616"/>
            <a:ext cx="11887200" cy="5226046"/>
          </a:xfrm>
        </p:spPr>
        <p:txBody>
          <a:bodyPr/>
          <a:lstStyle/>
          <a:p>
            <a:r>
              <a:rPr lang="en-US" sz="2800" dirty="0"/>
              <a:t>What makes a bot great:</a:t>
            </a:r>
          </a:p>
          <a:p>
            <a:pPr marL="571500" indent="-571500">
              <a:buFont typeface="Arial" panose="020B0604020202020204" pitchFamily="34" charset="0"/>
              <a:buChar char="•"/>
            </a:pPr>
            <a:r>
              <a:rPr lang="pt-BR" sz="2800" dirty="0"/>
              <a:t>It is </a:t>
            </a:r>
            <a:r>
              <a:rPr lang="pt-BR" sz="2800" dirty="0">
                <a:solidFill>
                  <a:srgbClr val="FF0000"/>
                </a:solidFill>
              </a:rPr>
              <a:t>not</a:t>
            </a:r>
            <a:r>
              <a:rPr lang="pt-BR" sz="2800" dirty="0"/>
              <a:t> how much AI it has</a:t>
            </a:r>
          </a:p>
          <a:p>
            <a:pPr marL="571500" indent="-571500">
              <a:buFont typeface="Arial" panose="020B0604020202020204" pitchFamily="34" charset="0"/>
              <a:buChar char="•"/>
            </a:pPr>
            <a:r>
              <a:rPr lang="pt-BR" sz="2800" dirty="0"/>
              <a:t>It is </a:t>
            </a:r>
            <a:r>
              <a:rPr lang="pt-BR" sz="2800" dirty="0">
                <a:solidFill>
                  <a:srgbClr val="FF0000"/>
                </a:solidFill>
              </a:rPr>
              <a:t>not</a:t>
            </a:r>
            <a:r>
              <a:rPr lang="pt-BR" sz="2800" dirty="0"/>
              <a:t> how much natural language it offers</a:t>
            </a:r>
          </a:p>
          <a:p>
            <a:pPr marL="571500" indent="-571500">
              <a:buFont typeface="Arial" panose="020B0604020202020204" pitchFamily="34" charset="0"/>
              <a:buChar char="•"/>
            </a:pPr>
            <a:r>
              <a:rPr lang="pt-BR" sz="2800" dirty="0"/>
              <a:t>It is </a:t>
            </a:r>
            <a:r>
              <a:rPr lang="pt-BR" sz="2800" dirty="0">
                <a:solidFill>
                  <a:srgbClr val="FF0000"/>
                </a:solidFill>
              </a:rPr>
              <a:t>not</a:t>
            </a:r>
            <a:r>
              <a:rPr lang="pt-BR" sz="2800" dirty="0"/>
              <a:t> whether it uses voice or not</a:t>
            </a:r>
          </a:p>
          <a:p>
            <a:endParaRPr lang="pt-BR" sz="2800" dirty="0"/>
          </a:p>
          <a:p>
            <a:r>
              <a:rPr lang="pt-BR" sz="2800" dirty="0"/>
              <a:t>It’s one thing:</a:t>
            </a:r>
          </a:p>
          <a:p>
            <a:endParaRPr lang="pt-BR" sz="2800" dirty="0"/>
          </a:p>
          <a:p>
            <a:r>
              <a:rPr lang="pt-BR" sz="2800" dirty="0"/>
              <a:t>It solves the user’s needs in the quickest/easiest way compared to any other option</a:t>
            </a:r>
          </a:p>
          <a:p>
            <a:endParaRPr lang="pt-BR" sz="2800" dirty="0"/>
          </a:p>
          <a:p>
            <a:r>
              <a:rPr lang="pt-BR" sz="2800" dirty="0"/>
              <a:t>...like an app, or a website</a:t>
            </a:r>
            <a:endParaRPr lang="en-US" sz="2800" dirty="0"/>
          </a:p>
        </p:txBody>
      </p:sp>
    </p:spTree>
    <p:extLst>
      <p:ext uri="{BB962C8B-B14F-4D97-AF65-F5344CB8AC3E}">
        <p14:creationId xmlns:p14="http://schemas.microsoft.com/office/powerpoint/2010/main" val="146503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pt-BR" dirty="0"/>
              <a:t>Fact #1: New bot developers tend to abuse NLP</a:t>
            </a:r>
            <a:endParaRPr lang="en-US" u="sng" dirty="0"/>
          </a:p>
        </p:txBody>
      </p:sp>
      <p:sp>
        <p:nvSpPr>
          <p:cNvPr id="7" name="TextBox 6"/>
          <p:cNvSpPr txBox="1"/>
          <p:nvPr/>
        </p:nvSpPr>
        <p:spPr>
          <a:xfrm>
            <a:off x="194339" y="1537229"/>
            <a:ext cx="11565155" cy="683264"/>
          </a:xfrm>
          <a:prstGeom prst="rect">
            <a:avLst/>
          </a:prstGeom>
          <a:noFill/>
        </p:spPr>
        <p:txBody>
          <a:bodyPr wrap="square" lIns="182880" tIns="146304" rIns="182880" bIns="146304" rtlCol="0">
            <a:spAutoFit/>
          </a:bodyPr>
          <a:lstStyle/>
          <a:p>
            <a:pPr marL="0" marR="0" lvl="1" indent="0" defTabSz="914400" eaLnBrk="1" fontAlgn="auto" latinLnBrk="0" hangingPunct="1">
              <a:lnSpc>
                <a:spcPct val="90000"/>
              </a:lnSpc>
              <a:spcBef>
                <a:spcPts val="0"/>
              </a:spcBef>
              <a:spcAft>
                <a:spcPts val="600"/>
              </a:spcAft>
              <a:buClrTx/>
              <a:buSzTx/>
              <a:buFontTx/>
              <a:buNone/>
              <a:tabLst/>
              <a:defRPr/>
            </a:pPr>
            <a:r>
              <a:rPr lang="en-US" sz="2800" b="1" kern="0" dirty="0">
                <a:latin typeface="+mj-lt"/>
              </a:rPr>
              <a:t>A bot with a single dialog using 100 LUIS intents is a </a:t>
            </a:r>
            <a:r>
              <a:rPr lang="en-US" sz="2800" b="1" u="sng" kern="0" dirty="0">
                <a:latin typeface="+mj-lt"/>
              </a:rPr>
              <a:t>bad design</a:t>
            </a:r>
            <a:r>
              <a:rPr lang="en-US" sz="2800" b="1" kern="0" dirty="0">
                <a:latin typeface="+mj-lt"/>
              </a:rPr>
              <a:t>:</a:t>
            </a:r>
          </a:p>
        </p:txBody>
      </p:sp>
      <p:sp>
        <p:nvSpPr>
          <p:cNvPr id="8" name="Rectangle: Rounded Corners 7"/>
          <p:cNvSpPr/>
          <p:nvPr/>
        </p:nvSpPr>
        <p:spPr>
          <a:xfrm>
            <a:off x="841016" y="3236200"/>
            <a:ext cx="3447942" cy="822155"/>
          </a:xfrm>
          <a:prstGeom prst="roundRect">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a:spcBef>
                <a:spcPts val="0"/>
              </a:spcBef>
              <a:spcAft>
                <a:spcPts val="0"/>
              </a:spcAft>
            </a:pPr>
            <a:r>
              <a:rPr lang="en-US" kern="1200" dirty="0">
                <a:solidFill>
                  <a:schemeClr val="bg1"/>
                </a:solidFill>
                <a:effectLst/>
                <a:latin typeface="+mj-lt"/>
                <a:ea typeface="Times New Roman" panose="02020603050405020304" pitchFamily="18" charset="0"/>
                <a:cs typeface="Times New Roman" panose="02020603050405020304" pitchFamily="18" charset="0"/>
              </a:rPr>
              <a:t>Hello user! How can I help you?</a:t>
            </a:r>
            <a:endParaRPr lang="en-US" sz="1600" dirty="0">
              <a:solidFill>
                <a:schemeClr val="bg1"/>
              </a:solidFill>
              <a:effectLst/>
              <a:latin typeface="+mj-lt"/>
              <a:ea typeface="Times New Roman" panose="02020603050405020304" pitchFamily="18" charset="0"/>
            </a:endParaRPr>
          </a:p>
        </p:txBody>
      </p:sp>
      <p:cxnSp>
        <p:nvCxnSpPr>
          <p:cNvPr id="9" name="Straight Arrow Connector 8"/>
          <p:cNvCxnSpPr/>
          <p:nvPr/>
        </p:nvCxnSpPr>
        <p:spPr>
          <a:xfrm>
            <a:off x="4483677" y="3470564"/>
            <a:ext cx="2441864" cy="264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10" name="TextBox 9"/>
          <p:cNvSpPr txBox="1"/>
          <p:nvPr/>
        </p:nvSpPr>
        <p:spPr>
          <a:xfrm>
            <a:off x="7156753" y="2491134"/>
            <a:ext cx="4092625" cy="3570208"/>
          </a:xfrm>
          <a:prstGeom prst="rect">
            <a:avLst/>
          </a:prstGeom>
          <a:noFill/>
        </p:spPr>
        <p:txBody>
          <a:bodyPr wrap="square" lIns="182880" tIns="146304" rIns="182880" bIns="146304" rtlCol="0">
            <a:spAutoFit/>
          </a:bodyPr>
          <a:lstStyle/>
          <a:p>
            <a:pPr marL="0" marR="0" lvl="1" indent="0" defTabSz="914400" eaLnBrk="1" fontAlgn="auto" latinLnBrk="0" hangingPunct="1">
              <a:lnSpc>
                <a:spcPct val="90000"/>
              </a:lnSpc>
              <a:spcBef>
                <a:spcPts val="0"/>
              </a:spcBef>
              <a:spcAft>
                <a:spcPts val="600"/>
              </a:spcAft>
              <a:buClrTx/>
              <a:buSzTx/>
              <a:buFontTx/>
              <a:buNone/>
              <a:tabLst/>
              <a:defRPr/>
            </a:pPr>
            <a:r>
              <a:rPr lang="en-US" sz="1600" b="1" kern="0" dirty="0">
                <a:latin typeface="+mj-lt"/>
              </a:rPr>
              <a:t>One question</a:t>
            </a:r>
          </a:p>
          <a:p>
            <a:pPr marL="0" marR="0" lvl="1" indent="0" defTabSz="914400" eaLnBrk="1" fontAlgn="auto" latinLnBrk="0" hangingPunct="1">
              <a:lnSpc>
                <a:spcPct val="90000"/>
              </a:lnSpc>
              <a:spcBef>
                <a:spcPts val="0"/>
              </a:spcBef>
              <a:spcAft>
                <a:spcPts val="600"/>
              </a:spcAft>
              <a:buClrTx/>
              <a:buSzTx/>
              <a:buFontTx/>
              <a:buNone/>
              <a:tabLst/>
              <a:defRPr/>
            </a:pPr>
            <a:endParaRPr lang="en-US" sz="1600" b="1" kern="0" dirty="0">
              <a:latin typeface="+mj-lt"/>
            </a:endParaRPr>
          </a:p>
          <a:p>
            <a:pPr marL="0" marR="0" lvl="1" indent="0" defTabSz="914400" eaLnBrk="1" fontAlgn="auto" latinLnBrk="0" hangingPunct="1">
              <a:lnSpc>
                <a:spcPct val="90000"/>
              </a:lnSpc>
              <a:spcBef>
                <a:spcPts val="0"/>
              </a:spcBef>
              <a:spcAft>
                <a:spcPts val="600"/>
              </a:spcAft>
              <a:buClrTx/>
              <a:buSzTx/>
              <a:buFontTx/>
              <a:buNone/>
              <a:tabLst/>
              <a:defRPr/>
            </a:pPr>
            <a:r>
              <a:rPr lang="en-US" sz="1600" b="1" kern="0" dirty="0">
                <a:latin typeface="+mj-lt"/>
              </a:rPr>
              <a:t>100 LUIS intents, * 100 different utterances per intent = 10000 different things users may say (plus the other 90000 possibilities you didn’t predict)</a:t>
            </a:r>
          </a:p>
          <a:p>
            <a:pPr marL="0" marR="0" lvl="1" indent="0" defTabSz="914400" eaLnBrk="1" fontAlgn="auto" latinLnBrk="0" hangingPunct="1">
              <a:lnSpc>
                <a:spcPct val="90000"/>
              </a:lnSpc>
              <a:spcBef>
                <a:spcPts val="0"/>
              </a:spcBef>
              <a:spcAft>
                <a:spcPts val="600"/>
              </a:spcAft>
              <a:buClrTx/>
              <a:buSzTx/>
              <a:buFontTx/>
              <a:buNone/>
              <a:tabLst/>
              <a:defRPr/>
            </a:pPr>
            <a:endParaRPr lang="en-US" sz="1600" b="1" kern="0" dirty="0">
              <a:latin typeface="+mj-lt"/>
            </a:endParaRPr>
          </a:p>
          <a:p>
            <a:pPr marL="0" marR="0" lvl="1" indent="0" defTabSz="914400" eaLnBrk="1" fontAlgn="auto" latinLnBrk="0" hangingPunct="1">
              <a:lnSpc>
                <a:spcPct val="90000"/>
              </a:lnSpc>
              <a:spcBef>
                <a:spcPts val="0"/>
              </a:spcBef>
              <a:spcAft>
                <a:spcPts val="600"/>
              </a:spcAft>
              <a:buClrTx/>
              <a:buSzTx/>
              <a:buFontTx/>
              <a:buNone/>
              <a:tabLst/>
              <a:defRPr/>
            </a:pPr>
            <a:r>
              <a:rPr lang="en-US" sz="1600" b="1" kern="0" dirty="0">
                <a:latin typeface="+mj-lt"/>
              </a:rPr>
              <a:t>100 different things your bot can do</a:t>
            </a:r>
          </a:p>
          <a:p>
            <a:pPr marL="0" marR="0" lvl="1" indent="0" defTabSz="914400" eaLnBrk="1" fontAlgn="auto" latinLnBrk="0" hangingPunct="1">
              <a:lnSpc>
                <a:spcPct val="90000"/>
              </a:lnSpc>
              <a:spcBef>
                <a:spcPts val="0"/>
              </a:spcBef>
              <a:spcAft>
                <a:spcPts val="600"/>
              </a:spcAft>
              <a:buClrTx/>
              <a:buSzTx/>
              <a:buFontTx/>
              <a:buNone/>
              <a:tabLst/>
              <a:defRPr/>
            </a:pPr>
            <a:endParaRPr lang="en-US" sz="1600" b="1" kern="0" dirty="0">
              <a:latin typeface="+mj-lt"/>
            </a:endParaRPr>
          </a:p>
          <a:p>
            <a:pPr marL="0" marR="0" lvl="1" indent="0" defTabSz="914400" eaLnBrk="1" fontAlgn="auto" latinLnBrk="0" hangingPunct="1">
              <a:lnSpc>
                <a:spcPct val="90000"/>
              </a:lnSpc>
              <a:spcBef>
                <a:spcPts val="0"/>
              </a:spcBef>
              <a:spcAft>
                <a:spcPts val="600"/>
              </a:spcAft>
              <a:buClrTx/>
              <a:buSzTx/>
              <a:buFontTx/>
              <a:buNone/>
              <a:tabLst/>
              <a:defRPr/>
            </a:pPr>
            <a:r>
              <a:rPr lang="en-US" sz="1600" b="1" kern="0" dirty="0">
                <a:latin typeface="+mj-lt"/>
              </a:rPr>
              <a:t>Users will only guess 3 or so </a:t>
            </a:r>
          </a:p>
          <a:p>
            <a:pPr marL="0" marR="0" lvl="1" indent="0" defTabSz="914400" eaLnBrk="1" fontAlgn="auto" latinLnBrk="0" hangingPunct="1">
              <a:lnSpc>
                <a:spcPct val="90000"/>
              </a:lnSpc>
              <a:spcBef>
                <a:spcPts val="0"/>
              </a:spcBef>
              <a:spcAft>
                <a:spcPts val="600"/>
              </a:spcAft>
              <a:buClrTx/>
              <a:buSzTx/>
              <a:buFontTx/>
              <a:buNone/>
              <a:tabLst/>
              <a:defRPr/>
            </a:pPr>
            <a:endParaRPr kumimoji="0" lang="en-US" sz="1600" b="1" i="0" u="none" strike="noStrike" kern="0" cap="none" spc="0" normalizeH="0" noProof="0" dirty="0">
              <a:ln>
                <a:noFill/>
              </a:ln>
              <a:effectLst/>
              <a:uLnTx/>
              <a:uFillTx/>
              <a:latin typeface="+mj-lt"/>
            </a:endParaRPr>
          </a:p>
          <a:p>
            <a:pPr marL="0" marR="0" lvl="1" indent="0" defTabSz="914400" eaLnBrk="1" fontAlgn="auto" latinLnBrk="0" hangingPunct="1">
              <a:lnSpc>
                <a:spcPct val="90000"/>
              </a:lnSpc>
              <a:spcBef>
                <a:spcPts val="0"/>
              </a:spcBef>
              <a:spcAft>
                <a:spcPts val="600"/>
              </a:spcAft>
              <a:buClrTx/>
              <a:buSzTx/>
              <a:buFontTx/>
              <a:buNone/>
              <a:tabLst/>
              <a:defRPr/>
            </a:pPr>
            <a:r>
              <a:rPr lang="en-US" sz="1600" b="1" kern="0" dirty="0">
                <a:latin typeface="+mj-lt"/>
              </a:rPr>
              <a:t>So you just wasted 97% of your code</a:t>
            </a:r>
            <a:endParaRPr kumimoji="0" lang="en-US" sz="1600" b="0" i="0" u="none" strike="noStrike" kern="0" cap="none" spc="0" normalizeH="0" noProof="0" dirty="0">
              <a:ln>
                <a:noFill/>
              </a:ln>
              <a:effectLst/>
              <a:uLnTx/>
              <a:uFillTx/>
              <a:latin typeface="+mj-lt"/>
            </a:endParaRPr>
          </a:p>
        </p:txBody>
      </p:sp>
      <p:sp>
        <p:nvSpPr>
          <p:cNvPr id="11" name="Double Bracket 10"/>
          <p:cNvSpPr/>
          <p:nvPr/>
        </p:nvSpPr>
        <p:spPr>
          <a:xfrm>
            <a:off x="7078807" y="2415823"/>
            <a:ext cx="4170571" cy="4088717"/>
          </a:xfrm>
          <a:prstGeom prst="bracketPair">
            <a:avLst/>
          </a:prstGeom>
          <a:ln>
            <a:headEnd type="none"/>
            <a:tailEnd type="none"/>
          </a:ln>
        </p:spPr>
        <p:style>
          <a:lnRef idx="1">
            <a:schemeClr val="dk1"/>
          </a:lnRef>
          <a:fillRef idx="0">
            <a:schemeClr val="dk1"/>
          </a:fillRef>
          <a:effectRef idx="0">
            <a:schemeClr val="dk1"/>
          </a:effectRef>
          <a:fontRef idx="minor">
            <a:schemeClr val="tx1"/>
          </a:fontRef>
        </p:style>
        <p:txBody>
          <a:bodyPr rtlCol="0" anchor="ctr"/>
          <a:lstStyle/>
          <a:p>
            <a:pPr algn="ctr"/>
            <a:endParaRPr lang="en-US">
              <a:latin typeface="+mj-lt"/>
            </a:endParaRPr>
          </a:p>
        </p:txBody>
      </p:sp>
    </p:spTree>
    <p:extLst>
      <p:ext uri="{BB962C8B-B14F-4D97-AF65-F5344CB8AC3E}">
        <p14:creationId xmlns:p14="http://schemas.microsoft.com/office/powerpoint/2010/main" val="1413893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pt-BR" dirty="0"/>
              <a:t>Fact #1: New bot developers tend to abuse NLP</a:t>
            </a:r>
            <a:endParaRPr lang="en-US" u="sng" dirty="0"/>
          </a:p>
        </p:txBody>
      </p:sp>
      <p:sp>
        <p:nvSpPr>
          <p:cNvPr id="7" name="TextBox 6"/>
          <p:cNvSpPr txBox="1"/>
          <p:nvPr/>
        </p:nvSpPr>
        <p:spPr>
          <a:xfrm>
            <a:off x="194339" y="1537229"/>
            <a:ext cx="11565155" cy="572464"/>
          </a:xfrm>
          <a:prstGeom prst="rect">
            <a:avLst/>
          </a:prstGeom>
          <a:noFill/>
        </p:spPr>
        <p:txBody>
          <a:bodyPr wrap="square" lIns="182880" tIns="146304" rIns="182880" bIns="146304" rtlCol="0">
            <a:spAutoFit/>
          </a:bodyPr>
          <a:lstStyle/>
          <a:p>
            <a:pPr marL="0" marR="0" lvl="1" indent="0" defTabSz="914400" eaLnBrk="1" fontAlgn="auto" latinLnBrk="0" hangingPunct="1">
              <a:lnSpc>
                <a:spcPct val="90000"/>
              </a:lnSpc>
              <a:spcBef>
                <a:spcPts val="0"/>
              </a:spcBef>
              <a:spcAft>
                <a:spcPts val="600"/>
              </a:spcAft>
              <a:buClrTx/>
              <a:buSzTx/>
              <a:buFontTx/>
              <a:buNone/>
              <a:tabLst/>
              <a:defRPr/>
            </a:pPr>
            <a:r>
              <a:rPr lang="en-US" sz="2000" b="1" kern="0" dirty="0">
                <a:latin typeface="+mj-lt"/>
              </a:rPr>
              <a:t>So instead:</a:t>
            </a:r>
          </a:p>
        </p:txBody>
      </p:sp>
      <p:sp>
        <p:nvSpPr>
          <p:cNvPr id="28" name="Rectangle: Rounded Corners 27"/>
          <p:cNvSpPr/>
          <p:nvPr/>
        </p:nvSpPr>
        <p:spPr>
          <a:xfrm>
            <a:off x="1874837" y="2201862"/>
            <a:ext cx="2283693" cy="2063865"/>
          </a:xfrm>
          <a:prstGeom prst="roundRect">
            <a:avLst/>
          </a:prstGeom>
          <a:solidFill>
            <a:srgbClr val="F0F4F8"/>
          </a:solidFill>
          <a:ln w="12700" cap="flat" cmpd="sng" algn="ctr">
            <a:noFill/>
            <a:prstDash val="solid"/>
            <a:miter lim="800000"/>
          </a:ln>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mj-lt"/>
                <a:ea typeface="+mn-ea"/>
                <a:cs typeface="+mn-cs"/>
              </a:rPr>
              <a:t>Hello user! How can I help you?</a:t>
            </a:r>
          </a:p>
        </p:txBody>
      </p:sp>
      <p:sp>
        <p:nvSpPr>
          <p:cNvPr id="29" name="Flowchart: Terminator 28"/>
          <p:cNvSpPr/>
          <p:nvPr/>
        </p:nvSpPr>
        <p:spPr>
          <a:xfrm>
            <a:off x="1955051" y="29890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mj-lt"/>
                <a:ea typeface="+mn-ea"/>
                <a:cs typeface="+mn-cs"/>
              </a:rPr>
              <a:t>Events</a:t>
            </a:r>
          </a:p>
        </p:txBody>
      </p:sp>
      <p:sp>
        <p:nvSpPr>
          <p:cNvPr id="30" name="Flowchart: Terminator 29"/>
          <p:cNvSpPr/>
          <p:nvPr/>
        </p:nvSpPr>
        <p:spPr>
          <a:xfrm>
            <a:off x="1955051" y="34127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mj-lt"/>
                <a:ea typeface="+mn-ea"/>
                <a:cs typeface="+mn-cs"/>
              </a:rPr>
              <a:t>Stages</a:t>
            </a:r>
          </a:p>
        </p:txBody>
      </p:sp>
      <p:sp>
        <p:nvSpPr>
          <p:cNvPr id="31" name="Flowchart: Terminator 30"/>
          <p:cNvSpPr/>
          <p:nvPr/>
        </p:nvSpPr>
        <p:spPr>
          <a:xfrm>
            <a:off x="1955051" y="383656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mj-lt"/>
                <a:ea typeface="+mn-ea"/>
                <a:cs typeface="+mn-cs"/>
              </a:rPr>
              <a:t>Amenities</a:t>
            </a:r>
          </a:p>
        </p:txBody>
      </p:sp>
      <p:sp>
        <p:nvSpPr>
          <p:cNvPr id="32" name="Rectangle: Rounded Corners 31"/>
          <p:cNvSpPr/>
          <p:nvPr/>
        </p:nvSpPr>
        <p:spPr>
          <a:xfrm>
            <a:off x="4742809" y="2201861"/>
            <a:ext cx="2283693" cy="3542710"/>
          </a:xfrm>
          <a:prstGeom prst="roundRect">
            <a:avLst/>
          </a:prstGeom>
          <a:solidFill>
            <a:srgbClr val="F0F4F8"/>
          </a:solidFill>
          <a:ln w="12700" cap="flat" cmpd="sng" algn="ctr">
            <a:noFill/>
            <a:prstDash val="solid"/>
            <a:miter lim="800000"/>
          </a:ln>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mj-lt"/>
                <a:ea typeface="+mn-ea"/>
                <a:cs typeface="+mn-cs"/>
              </a:rPr>
              <a:t>What events are you</a:t>
            </a:r>
            <a:r>
              <a:rPr kumimoji="0" lang="en-US" sz="1400" b="0" i="0" u="none" strike="noStrike" kern="0" cap="none" spc="0" normalizeH="0" noProof="0" dirty="0">
                <a:ln>
                  <a:noFill/>
                </a:ln>
                <a:solidFill>
                  <a:prstClr val="black"/>
                </a:solidFill>
                <a:effectLst/>
                <a:uLnTx/>
                <a:uFillTx/>
                <a:latin typeface="+mj-lt"/>
                <a:ea typeface="+mn-ea"/>
                <a:cs typeface="+mn-cs"/>
              </a:rPr>
              <a:t> interested in?</a:t>
            </a:r>
            <a:endParaRPr kumimoji="0" lang="en-US" sz="1400" b="0" i="0" u="none" strike="noStrike" kern="0" cap="none" spc="0" normalizeH="0" baseline="0" noProof="0" dirty="0">
              <a:ln>
                <a:noFill/>
              </a:ln>
              <a:solidFill>
                <a:prstClr val="black"/>
              </a:solidFill>
              <a:effectLst/>
              <a:uLnTx/>
              <a:uFillTx/>
              <a:latin typeface="+mj-lt"/>
              <a:ea typeface="+mn-ea"/>
              <a:cs typeface="+mn-cs"/>
            </a:endParaRPr>
          </a:p>
        </p:txBody>
      </p:sp>
      <p:sp>
        <p:nvSpPr>
          <p:cNvPr id="33" name="Flowchart: Terminator 32"/>
          <p:cNvSpPr/>
          <p:nvPr/>
        </p:nvSpPr>
        <p:spPr>
          <a:xfrm>
            <a:off x="4845006" y="29890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mj-lt"/>
                <a:ea typeface="+mn-ea"/>
                <a:cs typeface="+mn-cs"/>
              </a:rPr>
              <a:t>Music</a:t>
            </a:r>
          </a:p>
        </p:txBody>
      </p:sp>
      <p:sp>
        <p:nvSpPr>
          <p:cNvPr id="34" name="Flowchart: Terminator 33"/>
          <p:cNvSpPr/>
          <p:nvPr/>
        </p:nvSpPr>
        <p:spPr>
          <a:xfrm>
            <a:off x="4845006" y="34127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mj-lt"/>
                <a:ea typeface="+mn-ea"/>
                <a:cs typeface="+mn-cs"/>
              </a:rPr>
              <a:t>Comedy</a:t>
            </a:r>
          </a:p>
        </p:txBody>
      </p:sp>
      <p:sp>
        <p:nvSpPr>
          <p:cNvPr id="35" name="Flowchart: Terminator 34"/>
          <p:cNvSpPr/>
          <p:nvPr/>
        </p:nvSpPr>
        <p:spPr>
          <a:xfrm>
            <a:off x="4845006" y="383656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mj-lt"/>
                <a:ea typeface="+mn-ea"/>
                <a:cs typeface="+mn-cs"/>
              </a:rPr>
              <a:t>Film</a:t>
            </a:r>
          </a:p>
        </p:txBody>
      </p:sp>
      <p:sp>
        <p:nvSpPr>
          <p:cNvPr id="36" name="Flowchart: Terminator 35"/>
          <p:cNvSpPr/>
          <p:nvPr/>
        </p:nvSpPr>
        <p:spPr>
          <a:xfrm>
            <a:off x="4845004" y="426033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mj-lt"/>
                <a:ea typeface="+mn-ea"/>
                <a:cs typeface="+mn-cs"/>
              </a:rPr>
              <a:t>Laser Dome</a:t>
            </a:r>
          </a:p>
        </p:txBody>
      </p:sp>
      <p:sp>
        <p:nvSpPr>
          <p:cNvPr id="37" name="Flowchart: Terminator 36"/>
          <p:cNvSpPr/>
          <p:nvPr/>
        </p:nvSpPr>
        <p:spPr>
          <a:xfrm>
            <a:off x="4845003" y="4684113"/>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mj-lt"/>
                <a:ea typeface="+mn-ea"/>
                <a:cs typeface="+mn-cs"/>
              </a:rPr>
              <a:t>Spectacles</a:t>
            </a:r>
          </a:p>
        </p:txBody>
      </p:sp>
      <p:sp>
        <p:nvSpPr>
          <p:cNvPr id="38" name="Flowchart: Terminator 37"/>
          <p:cNvSpPr/>
          <p:nvPr/>
        </p:nvSpPr>
        <p:spPr>
          <a:xfrm>
            <a:off x="4845002" y="5107888"/>
            <a:ext cx="2079301" cy="318546"/>
          </a:xfrm>
          <a:prstGeom prst="flowChartTerminator">
            <a:avLst/>
          </a:prstGeom>
          <a:solidFill>
            <a:sysClr val="window" lastClr="FFFFFF"/>
          </a:solidFill>
          <a:ln w="12700" cap="flat" cmpd="sng" algn="ctr">
            <a:solidFill>
              <a:srgbClr val="5B9BD5">
                <a:lumMod val="60000"/>
                <a:lumOff val="40000"/>
              </a:srgbClr>
            </a:soli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0074AF"/>
                </a:solidFill>
                <a:effectLst/>
                <a:uLnTx/>
                <a:uFillTx/>
                <a:latin typeface="+mj-lt"/>
                <a:ea typeface="+mn-ea"/>
                <a:cs typeface="+mn-cs"/>
              </a:rPr>
              <a:t>Theater</a:t>
            </a:r>
          </a:p>
        </p:txBody>
      </p:sp>
      <p:cxnSp>
        <p:nvCxnSpPr>
          <p:cNvPr id="39" name="Straight Arrow Connector 38"/>
          <p:cNvCxnSpPr/>
          <p:nvPr/>
        </p:nvCxnSpPr>
        <p:spPr>
          <a:xfrm>
            <a:off x="4158530" y="3137156"/>
            <a:ext cx="603956"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40" name="Rectangle: Rounded Corners 39"/>
          <p:cNvSpPr/>
          <p:nvPr/>
        </p:nvSpPr>
        <p:spPr>
          <a:xfrm>
            <a:off x="7960142" y="2224481"/>
            <a:ext cx="2283693" cy="1612082"/>
          </a:xfrm>
          <a:prstGeom prst="roundRect">
            <a:avLst/>
          </a:prstGeom>
          <a:solidFill>
            <a:srgbClr val="F0F4F8"/>
          </a:solidFill>
          <a:ln w="12700" cap="flat" cmpd="sng" algn="ctr">
            <a:noFill/>
            <a:prstDash val="solid"/>
            <a:miter lim="800000"/>
          </a:ln>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mj-lt"/>
                <a:ea typeface="+mn-ea"/>
                <a:cs typeface="+mn-cs"/>
              </a:rPr>
              <a:t>What music would you like</a:t>
            </a:r>
            <a:r>
              <a:rPr kumimoji="0" lang="en-US" sz="1400" b="0" i="0" u="none" strike="noStrike" kern="0" cap="none" spc="0" normalizeH="0" noProof="0" dirty="0">
                <a:ln>
                  <a:noFill/>
                </a:ln>
                <a:solidFill>
                  <a:prstClr val="black"/>
                </a:solidFill>
                <a:effectLst/>
                <a:uLnTx/>
                <a:uFillTx/>
                <a:latin typeface="+mj-lt"/>
                <a:ea typeface="+mn-ea"/>
                <a:cs typeface="+mn-cs"/>
              </a:rPr>
              <a:t>? (by the way, next time you could just type “I’m looking for a song named </a:t>
            </a:r>
            <a:r>
              <a:rPr kumimoji="0" lang="en-US" sz="1400" b="0" i="0" u="none" strike="noStrike" kern="0" cap="none" spc="0" normalizeH="0" noProof="0" dirty="0" err="1">
                <a:ln>
                  <a:noFill/>
                </a:ln>
                <a:solidFill>
                  <a:prstClr val="black"/>
                </a:solidFill>
                <a:effectLst/>
                <a:uLnTx/>
                <a:uFillTx/>
                <a:latin typeface="+mj-lt"/>
                <a:ea typeface="+mn-ea"/>
                <a:cs typeface="+mn-cs"/>
              </a:rPr>
              <a:t>xyz</a:t>
            </a:r>
            <a:r>
              <a:rPr kumimoji="0" lang="en-US" sz="1400" b="0" i="0" u="none" strike="noStrike" kern="0" cap="none" spc="0" normalizeH="0" noProof="0" dirty="0">
                <a:ln>
                  <a:noFill/>
                </a:ln>
                <a:solidFill>
                  <a:prstClr val="black"/>
                </a:solidFill>
                <a:effectLst/>
                <a:uLnTx/>
                <a:uFillTx/>
                <a:latin typeface="+mj-lt"/>
                <a:ea typeface="+mn-ea"/>
                <a:cs typeface="+mn-cs"/>
              </a:rPr>
              <a:t>” and I will know what to do)</a:t>
            </a:r>
            <a:endParaRPr kumimoji="0" lang="en-US" sz="1400" b="0" i="0" u="none" strike="noStrike" kern="0" cap="none" spc="0" normalizeH="0" baseline="0" noProof="0" dirty="0">
              <a:ln>
                <a:noFill/>
              </a:ln>
              <a:solidFill>
                <a:prstClr val="black"/>
              </a:solidFill>
              <a:effectLst/>
              <a:uLnTx/>
              <a:uFillTx/>
              <a:latin typeface="+mj-lt"/>
              <a:ea typeface="+mn-ea"/>
              <a:cs typeface="+mn-cs"/>
            </a:endParaRPr>
          </a:p>
        </p:txBody>
      </p:sp>
      <p:cxnSp>
        <p:nvCxnSpPr>
          <p:cNvPr id="41" name="Straight Arrow Connector 40"/>
          <p:cNvCxnSpPr/>
          <p:nvPr/>
        </p:nvCxnSpPr>
        <p:spPr>
          <a:xfrm>
            <a:off x="7026502" y="3137156"/>
            <a:ext cx="933640" cy="0"/>
          </a:xfrm>
          <a:prstGeom prst="straightConnector1">
            <a:avLst/>
          </a:prstGeom>
          <a:ln>
            <a:headEnd type="none"/>
            <a:tailEnd type="triangle"/>
          </a:ln>
        </p:spPr>
        <p:style>
          <a:lnRef idx="1">
            <a:schemeClr val="dk1"/>
          </a:lnRef>
          <a:fillRef idx="0">
            <a:schemeClr val="dk1"/>
          </a:fillRef>
          <a:effectRef idx="0">
            <a:schemeClr val="dk1"/>
          </a:effectRef>
          <a:fontRef idx="minor">
            <a:schemeClr val="tx1"/>
          </a:fontRef>
        </p:style>
      </p:cxnSp>
      <p:sp>
        <p:nvSpPr>
          <p:cNvPr id="42" name="TextBox 41"/>
          <p:cNvSpPr txBox="1"/>
          <p:nvPr/>
        </p:nvSpPr>
        <p:spPr>
          <a:xfrm>
            <a:off x="0" y="4896190"/>
            <a:ext cx="12009437" cy="1446550"/>
          </a:xfrm>
          <a:prstGeom prst="rect">
            <a:avLst/>
          </a:prstGeom>
          <a:noFill/>
        </p:spPr>
        <p:txBody>
          <a:bodyPr wrap="square" lIns="182880" tIns="146304" rIns="182880" bIns="146304" rtlCol="0">
            <a:spAutoFit/>
          </a:bodyPr>
          <a:lstStyle/>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0" cap="none" spc="0" normalizeH="0" baseline="0" noProof="0" dirty="0">
                <a:ln>
                  <a:noFill/>
                </a:ln>
                <a:effectLst/>
                <a:uLnTx/>
                <a:uFillTx/>
                <a:latin typeface="+mj-lt"/>
              </a:rPr>
              <a:t>Guide the user</a:t>
            </a: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sz="2400" kern="0" dirty="0">
                <a:latin typeface="+mj-lt"/>
              </a:rPr>
              <a:t>Save time</a:t>
            </a: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sz="2400" kern="0" dirty="0">
                <a:latin typeface="+mj-lt"/>
              </a:rPr>
              <a:t>Help the user </a:t>
            </a:r>
            <a:r>
              <a:rPr lang="en-US" sz="2400" u="sng" kern="0" dirty="0">
                <a:latin typeface="+mj-lt"/>
              </a:rPr>
              <a:t>discover</a:t>
            </a:r>
            <a:r>
              <a:rPr lang="en-US" sz="2400" kern="0" dirty="0">
                <a:latin typeface="+mj-lt"/>
              </a:rPr>
              <a:t> what your bot can do</a:t>
            </a:r>
          </a:p>
        </p:txBody>
      </p:sp>
    </p:spTree>
    <p:extLst>
      <p:ext uri="{BB962C8B-B14F-4D97-AF65-F5344CB8AC3E}">
        <p14:creationId xmlns:p14="http://schemas.microsoft.com/office/powerpoint/2010/main" val="4104087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Session Goals</a:t>
            </a:r>
            <a:br>
              <a:rPr lang="en-US"/>
            </a:br>
            <a:endParaRPr lang="en-US" dirty="0"/>
          </a:p>
        </p:txBody>
      </p:sp>
      <p:sp>
        <p:nvSpPr>
          <p:cNvPr id="3" name="Text Placeholder 2"/>
          <p:cNvSpPr>
            <a:spLocks noGrp="1"/>
          </p:cNvSpPr>
          <p:nvPr>
            <p:ph type="body" sz="quarter" idx="10"/>
          </p:nvPr>
        </p:nvSpPr>
        <p:spPr>
          <a:xfrm>
            <a:off x="274702" y="1211287"/>
            <a:ext cx="11888787" cy="1292662"/>
          </a:xfrm>
        </p:spPr>
        <p:txBody>
          <a:bodyPr/>
          <a:lstStyle/>
          <a:p>
            <a:r>
              <a:rPr lang="en-US" dirty="0"/>
              <a:t>Learn how to build bots (the coding stuff)</a:t>
            </a:r>
          </a:p>
          <a:p>
            <a:r>
              <a:rPr lang="en-US" dirty="0"/>
              <a:t>Learn how to build *</a:t>
            </a:r>
            <a:r>
              <a:rPr lang="en-US" b="1" dirty="0"/>
              <a:t>good</a:t>
            </a:r>
            <a:r>
              <a:rPr lang="en-US" dirty="0"/>
              <a:t>* bots (the design stuff)</a:t>
            </a:r>
          </a:p>
        </p:txBody>
      </p:sp>
    </p:spTree>
    <p:extLst>
      <p:ext uri="{BB962C8B-B14F-4D97-AF65-F5344CB8AC3E}">
        <p14:creationId xmlns:p14="http://schemas.microsoft.com/office/powerpoint/2010/main" val="363210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t-BR" dirty="0"/>
              <a:t>How LUIS.ai works</a:t>
            </a:r>
            <a:endParaRPr lang="en-US" dirty="0"/>
          </a:p>
        </p:txBody>
      </p:sp>
    </p:spTree>
    <p:extLst>
      <p:ext uri="{BB962C8B-B14F-4D97-AF65-F5344CB8AC3E}">
        <p14:creationId xmlns:p14="http://schemas.microsoft.com/office/powerpoint/2010/main" val="34249519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t-BR" dirty="0"/>
              <a:t>How LUIS.ai works</a:t>
            </a:r>
            <a:endParaRPr lang="en-US" dirty="0"/>
          </a:p>
        </p:txBody>
      </p:sp>
      <p:sp>
        <p:nvSpPr>
          <p:cNvPr id="6" name="Rectangle 5"/>
          <p:cNvSpPr/>
          <p:nvPr/>
        </p:nvSpPr>
        <p:spPr>
          <a:xfrm>
            <a:off x="655637" y="1297622"/>
            <a:ext cx="9067800" cy="3268587"/>
          </a:xfrm>
          <a:prstGeom prst="rect">
            <a:avLst/>
          </a:prstGeom>
        </p:spPr>
        <p:txBody>
          <a:bodyPr wrap="square">
            <a:spAutoFit/>
          </a:bodyPr>
          <a:lstStyle/>
          <a:p>
            <a:pPr marL="0" marR="0" lvl="0" indent="-228600" defTabSz="914400" eaLnBrk="1" fontAlgn="auto" latinLnBrk="0" hangingPunct="1">
              <a:lnSpc>
                <a:spcPct val="90000"/>
              </a:lnSpc>
              <a:spcBef>
                <a:spcPts val="600"/>
              </a:spcBef>
              <a:spcAft>
                <a:spcPts val="0"/>
              </a:spcAft>
              <a:buClrTx/>
              <a:buSzPct val="90000"/>
              <a:buFontTx/>
              <a:buNone/>
              <a:tabLst/>
              <a:defRPr/>
            </a:pPr>
            <a:r>
              <a:rPr kumimoji="0" lang="en-US" sz="2800" b="0" i="0" u="none" strike="noStrike" kern="0" cap="none" spc="-30" normalizeH="0" baseline="0" noProof="0" dirty="0">
                <a:ln>
                  <a:noFill/>
                </a:ln>
                <a:effectLst/>
                <a:uLnTx/>
                <a:uFillTx/>
                <a:latin typeface="Segoe UI Light"/>
              </a:rPr>
              <a:t>LUIS.ai</a:t>
            </a:r>
          </a:p>
          <a:p>
            <a:pPr marL="228600" marR="0" lvl="0" indent="-457200" defTabSz="914400" eaLnBrk="1" fontAlgn="auto" latinLnBrk="0" hangingPunct="1">
              <a:lnSpc>
                <a:spcPct val="90000"/>
              </a:lnSpc>
              <a:spcBef>
                <a:spcPts val="600"/>
              </a:spcBef>
              <a:spcAft>
                <a:spcPts val="0"/>
              </a:spcAft>
              <a:buClrTx/>
              <a:buSzPct val="90000"/>
              <a:buFont typeface="Arial" panose="020B0604020202020204" pitchFamily="34" charset="0"/>
              <a:buChar char="•"/>
              <a:tabLst/>
              <a:defRPr/>
            </a:pPr>
            <a:r>
              <a:rPr kumimoji="0" lang="en-US" sz="2800" b="0" i="0" u="none" strike="noStrike" kern="0" cap="none" spc="-30" normalizeH="0" baseline="0" noProof="0" dirty="0">
                <a:ln>
                  <a:noFill/>
                </a:ln>
                <a:effectLst/>
                <a:uLnTx/>
                <a:uFillTx/>
                <a:latin typeface="Segoe UI Light"/>
              </a:rPr>
              <a:t>Language Understanding Intelligence Service</a:t>
            </a:r>
          </a:p>
          <a:p>
            <a:pPr marL="228600" marR="0" lvl="0" indent="-457200" defTabSz="914400" eaLnBrk="1" fontAlgn="auto" latinLnBrk="0" hangingPunct="1">
              <a:lnSpc>
                <a:spcPct val="90000"/>
              </a:lnSpc>
              <a:spcBef>
                <a:spcPts val="600"/>
              </a:spcBef>
              <a:spcAft>
                <a:spcPts val="0"/>
              </a:spcAft>
              <a:buClrTx/>
              <a:buSzPct val="90000"/>
              <a:buFont typeface="Arial" panose="020B0604020202020204" pitchFamily="34" charset="0"/>
              <a:buChar char="•"/>
              <a:tabLst/>
              <a:defRPr/>
            </a:pPr>
            <a:r>
              <a:rPr kumimoji="0" lang="en-US" sz="2800" b="0" i="0" u="none" strike="noStrike" kern="0" cap="none" spc="-30" normalizeH="0" baseline="0" noProof="0" dirty="0">
                <a:ln>
                  <a:noFill/>
                </a:ln>
                <a:effectLst/>
                <a:uLnTx/>
                <a:uFillTx/>
                <a:latin typeface="Segoe UI Light"/>
              </a:rPr>
              <a:t>Identify entities and intents of messages</a:t>
            </a:r>
          </a:p>
          <a:p>
            <a:pPr marL="228600" marR="0" lvl="0" indent="-457200" defTabSz="914400" eaLnBrk="1" fontAlgn="auto" latinLnBrk="0" hangingPunct="1">
              <a:lnSpc>
                <a:spcPct val="90000"/>
              </a:lnSpc>
              <a:spcBef>
                <a:spcPts val="600"/>
              </a:spcBef>
              <a:spcAft>
                <a:spcPts val="0"/>
              </a:spcAft>
              <a:buClrTx/>
              <a:buSzPct val="90000"/>
              <a:buFont typeface="Arial" panose="020B0604020202020204" pitchFamily="34" charset="0"/>
              <a:buChar char="•"/>
              <a:tabLst/>
              <a:defRPr/>
            </a:pPr>
            <a:r>
              <a:rPr kumimoji="0" lang="en-US" sz="2800" b="0" i="0" u="none" strike="noStrike" kern="0" cap="none" spc="-30" normalizeH="0" baseline="0" noProof="0" dirty="0">
                <a:ln>
                  <a:noFill/>
                </a:ln>
                <a:effectLst/>
                <a:uLnTx/>
                <a:uFillTx/>
                <a:latin typeface="Segoe UI Light"/>
              </a:rPr>
              <a:t>Train through GUI or programmatically</a:t>
            </a:r>
          </a:p>
          <a:p>
            <a:pPr marL="228600" marR="0" lvl="0" indent="-457200" defTabSz="914400" eaLnBrk="1" fontAlgn="auto" latinLnBrk="0" hangingPunct="1">
              <a:lnSpc>
                <a:spcPct val="90000"/>
              </a:lnSpc>
              <a:spcBef>
                <a:spcPts val="600"/>
              </a:spcBef>
              <a:spcAft>
                <a:spcPts val="0"/>
              </a:spcAft>
              <a:buClrTx/>
              <a:buSzPct val="90000"/>
              <a:buFont typeface="Arial" panose="020B0604020202020204" pitchFamily="34" charset="0"/>
              <a:buChar char="•"/>
              <a:tabLst/>
              <a:defRPr/>
            </a:pPr>
            <a:r>
              <a:rPr kumimoji="0" lang="en-US" sz="2800" b="0" i="0" u="none" strike="noStrike" kern="0" cap="none" spc="-30" normalizeH="0" baseline="0" noProof="0" dirty="0">
                <a:ln>
                  <a:noFill/>
                </a:ln>
                <a:effectLst/>
                <a:uLnTx/>
                <a:uFillTx/>
                <a:latin typeface="Segoe UI Light"/>
              </a:rPr>
              <a:t>Built in LUIS intent handling in bot framework</a:t>
            </a:r>
          </a:p>
          <a:p>
            <a:pPr marL="237771" marR="0" lvl="1" indent="0" defTabSz="914400" eaLnBrk="1" fontAlgn="auto" latinLnBrk="0" hangingPunct="1">
              <a:lnSpc>
                <a:spcPct val="90000"/>
              </a:lnSpc>
              <a:spcBef>
                <a:spcPts val="600"/>
              </a:spcBef>
              <a:spcAft>
                <a:spcPts val="0"/>
              </a:spcAft>
              <a:buClrTx/>
              <a:buSzPct val="90000"/>
              <a:buFontTx/>
              <a:buNone/>
              <a:tabLst/>
              <a:defRPr/>
            </a:pPr>
            <a:endParaRPr kumimoji="0" lang="en-US" sz="2800" b="0" i="0" u="none" strike="noStrike" kern="0" cap="none" spc="-30" normalizeH="0" baseline="0" noProof="0" dirty="0">
              <a:ln>
                <a:noFill/>
              </a:ln>
              <a:effectLst/>
              <a:uLnTx/>
              <a:uFillTx/>
              <a:latin typeface="Segoe UI Light"/>
            </a:endParaRPr>
          </a:p>
          <a:p>
            <a:pPr marL="0" marR="0" lvl="0" indent="0" defTabSz="914400" eaLnBrk="1" fontAlgn="auto" latinLnBrk="0" hangingPunct="1">
              <a:lnSpc>
                <a:spcPct val="90000"/>
              </a:lnSpc>
              <a:spcBef>
                <a:spcPts val="600"/>
              </a:spcBef>
              <a:spcAft>
                <a:spcPts val="0"/>
              </a:spcAft>
              <a:buClrTx/>
              <a:buSzPct val="90000"/>
              <a:buFontTx/>
              <a:buNone/>
              <a:tabLst/>
              <a:defRPr/>
            </a:pPr>
            <a:endParaRPr kumimoji="0" lang="en-US" sz="2800" b="0" i="0" u="none" strike="noStrike" kern="0" cap="none" spc="-30" normalizeH="0" baseline="0" noProof="0" dirty="0">
              <a:ln>
                <a:noFill/>
              </a:ln>
              <a:effectLst/>
              <a:uLnTx/>
              <a:uFillTx/>
              <a:latin typeface="Segoe UI Light"/>
            </a:endParaRPr>
          </a:p>
        </p:txBody>
      </p:sp>
      <p:pic>
        <p:nvPicPr>
          <p:cNvPr id="7" name="Picture 6"/>
          <p:cNvPicPr>
            <a:picLocks noChangeAspect="1"/>
          </p:cNvPicPr>
          <p:nvPr/>
        </p:nvPicPr>
        <p:blipFill>
          <a:blip r:embed="rId2"/>
          <a:stretch>
            <a:fillRect/>
          </a:stretch>
        </p:blipFill>
        <p:spPr>
          <a:xfrm>
            <a:off x="7155713" y="3919205"/>
            <a:ext cx="5135448" cy="1198028"/>
          </a:xfrm>
          <a:prstGeom prst="rect">
            <a:avLst/>
          </a:prstGeom>
        </p:spPr>
      </p:pic>
      <p:pic>
        <p:nvPicPr>
          <p:cNvPr id="8" name="Picture 7"/>
          <p:cNvPicPr>
            <a:picLocks noChangeAspect="1"/>
          </p:cNvPicPr>
          <p:nvPr/>
        </p:nvPicPr>
        <p:blipFill>
          <a:blip r:embed="rId3"/>
          <a:stretch>
            <a:fillRect/>
          </a:stretch>
        </p:blipFill>
        <p:spPr>
          <a:xfrm>
            <a:off x="274637" y="3725862"/>
            <a:ext cx="6734276" cy="3140423"/>
          </a:xfrm>
          <a:prstGeom prst="rect">
            <a:avLst/>
          </a:prstGeom>
        </p:spPr>
      </p:pic>
    </p:spTree>
    <p:extLst>
      <p:ext uri="{BB962C8B-B14F-4D97-AF65-F5344CB8AC3E}">
        <p14:creationId xmlns:p14="http://schemas.microsoft.com/office/powerpoint/2010/main" val="3241065070"/>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pt-BR" dirty="0"/>
              <a:t>Important note on LUIS:</a:t>
            </a:r>
            <a:endParaRPr lang="en-US" dirty="0"/>
          </a:p>
        </p:txBody>
      </p:sp>
      <p:sp>
        <p:nvSpPr>
          <p:cNvPr id="6" name="Rectangle 5"/>
          <p:cNvSpPr/>
          <p:nvPr/>
        </p:nvSpPr>
        <p:spPr>
          <a:xfrm>
            <a:off x="352021" y="2354262"/>
            <a:ext cx="11734800" cy="3656386"/>
          </a:xfrm>
          <a:prstGeom prst="rect">
            <a:avLst/>
          </a:prstGeom>
        </p:spPr>
        <p:txBody>
          <a:bodyPr wrap="square">
            <a:spAutoFit/>
          </a:bodyPr>
          <a:lstStyle/>
          <a:p>
            <a:pPr marL="0" marR="0" lvl="0" indent="-228600" defTabSz="914400" eaLnBrk="1" fontAlgn="auto" latinLnBrk="0" hangingPunct="1">
              <a:lnSpc>
                <a:spcPct val="90000"/>
              </a:lnSpc>
              <a:spcBef>
                <a:spcPts val="600"/>
              </a:spcBef>
              <a:spcAft>
                <a:spcPts val="0"/>
              </a:spcAft>
              <a:buClrTx/>
              <a:buSzPct val="90000"/>
              <a:buFontTx/>
              <a:buNone/>
              <a:tabLst/>
              <a:defRPr/>
            </a:pPr>
            <a:r>
              <a:rPr kumimoji="0" lang="en-US" sz="2800" b="0" i="0" u="none" strike="noStrike" kern="0" cap="none" spc="-30" normalizeH="0" baseline="0" noProof="0" dirty="0">
                <a:ln>
                  <a:noFill/>
                </a:ln>
                <a:effectLst/>
                <a:uLnTx/>
                <a:uFillTx/>
                <a:latin typeface="Segoe UI Light"/>
              </a:rPr>
              <a:t>If your bot needs 20 LUIS models because of too many intents/entities, then very likely adding 40 won’t fix it. Or 80. </a:t>
            </a:r>
          </a:p>
          <a:p>
            <a:pPr marL="0" marR="0" lvl="0" indent="-228600" defTabSz="914400" eaLnBrk="1" fontAlgn="auto" latinLnBrk="0" hangingPunct="1">
              <a:lnSpc>
                <a:spcPct val="90000"/>
              </a:lnSpc>
              <a:spcBef>
                <a:spcPts val="600"/>
              </a:spcBef>
              <a:spcAft>
                <a:spcPts val="0"/>
              </a:spcAft>
              <a:buClrTx/>
              <a:buSzPct val="90000"/>
              <a:buFontTx/>
              <a:buNone/>
              <a:tabLst/>
              <a:defRPr/>
            </a:pPr>
            <a:endParaRPr lang="en-US" sz="2800" kern="0" spc="-30" dirty="0">
              <a:latin typeface="Segoe UI Light"/>
            </a:endParaRPr>
          </a:p>
          <a:p>
            <a:pPr marL="0" marR="0" lvl="0" indent="-228600" defTabSz="914400" eaLnBrk="1" fontAlgn="auto" latinLnBrk="0" hangingPunct="1">
              <a:lnSpc>
                <a:spcPct val="90000"/>
              </a:lnSpc>
              <a:spcBef>
                <a:spcPts val="600"/>
              </a:spcBef>
              <a:spcAft>
                <a:spcPts val="0"/>
              </a:spcAft>
              <a:buClrTx/>
              <a:buSzPct val="90000"/>
              <a:buFontTx/>
              <a:buNone/>
              <a:tabLst/>
              <a:defRPr/>
            </a:pPr>
            <a:r>
              <a:rPr kumimoji="0" lang="en-US" sz="2800" b="0" i="0" u="none" strike="noStrike" kern="0" cap="none" spc="-30" normalizeH="0" baseline="0" noProof="0" dirty="0">
                <a:ln>
                  <a:noFill/>
                </a:ln>
                <a:effectLst/>
                <a:uLnTx/>
                <a:uFillTx/>
                <a:latin typeface="Segoe UI Light"/>
              </a:rPr>
              <a:t>You have a design problem there; brute forcing it won’t help.</a:t>
            </a:r>
          </a:p>
          <a:p>
            <a:pPr marL="0" marR="0" lvl="0" indent="-228600" defTabSz="914400" eaLnBrk="1" fontAlgn="auto" latinLnBrk="0" hangingPunct="1">
              <a:lnSpc>
                <a:spcPct val="90000"/>
              </a:lnSpc>
              <a:spcBef>
                <a:spcPts val="600"/>
              </a:spcBef>
              <a:spcAft>
                <a:spcPts val="0"/>
              </a:spcAft>
              <a:buClrTx/>
              <a:buSzPct val="90000"/>
              <a:buFontTx/>
              <a:buNone/>
              <a:tabLst/>
              <a:defRPr/>
            </a:pPr>
            <a:endParaRPr lang="pt-BR" sz="2800" kern="0" spc="-30" dirty="0">
              <a:latin typeface="Segoe UI Light"/>
            </a:endParaRPr>
          </a:p>
          <a:p>
            <a:pPr marL="0" marR="0" lvl="0" indent="-228600" defTabSz="914400" eaLnBrk="1" fontAlgn="auto" latinLnBrk="0" hangingPunct="1">
              <a:lnSpc>
                <a:spcPct val="90000"/>
              </a:lnSpc>
              <a:spcBef>
                <a:spcPts val="600"/>
              </a:spcBef>
              <a:spcAft>
                <a:spcPts val="0"/>
              </a:spcAft>
              <a:buClrTx/>
              <a:buSzPct val="90000"/>
              <a:buFontTx/>
              <a:buNone/>
              <a:tabLst/>
              <a:defRPr/>
            </a:pPr>
            <a:r>
              <a:rPr kumimoji="0" lang="pt-BR" sz="2800" b="0" i="0" u="none" strike="noStrike" kern="0" cap="none" spc="-30" normalizeH="0" baseline="0" noProof="0" dirty="0">
                <a:ln>
                  <a:noFill/>
                </a:ln>
                <a:effectLst/>
                <a:uLnTx/>
                <a:uFillTx/>
                <a:latin typeface="Segoe UI Light"/>
              </a:rPr>
              <a:t>R</a:t>
            </a:r>
            <a:r>
              <a:rPr kumimoji="0" lang="en-US" sz="2800" b="0" i="0" u="none" strike="noStrike" kern="0" cap="none" spc="-30" normalizeH="0" baseline="0" noProof="0" dirty="0" err="1">
                <a:ln>
                  <a:noFill/>
                </a:ln>
                <a:effectLst/>
                <a:uLnTx/>
                <a:uFillTx/>
                <a:latin typeface="Segoe UI Light"/>
              </a:rPr>
              <a:t>efer</a:t>
            </a:r>
            <a:r>
              <a:rPr kumimoji="0" lang="en-US" sz="2800" b="0" i="0" u="none" strike="noStrike" kern="0" cap="none" spc="-30" normalizeH="0" baseline="0" noProof="0" dirty="0">
                <a:ln>
                  <a:noFill/>
                </a:ln>
                <a:effectLst/>
                <a:uLnTx/>
                <a:uFillTx/>
                <a:latin typeface="Segoe UI Light"/>
              </a:rPr>
              <a:t> to fact #1: New bot developers tend to abuse NLP</a:t>
            </a:r>
          </a:p>
          <a:p>
            <a:pPr marL="237771" marR="0" lvl="1" indent="0" defTabSz="914400" eaLnBrk="1" fontAlgn="auto" latinLnBrk="0" hangingPunct="1">
              <a:lnSpc>
                <a:spcPct val="90000"/>
              </a:lnSpc>
              <a:spcBef>
                <a:spcPts val="600"/>
              </a:spcBef>
              <a:spcAft>
                <a:spcPts val="0"/>
              </a:spcAft>
              <a:buClrTx/>
              <a:buSzPct val="90000"/>
              <a:buFontTx/>
              <a:buNone/>
              <a:tabLst/>
              <a:defRPr/>
            </a:pPr>
            <a:endParaRPr kumimoji="0" lang="en-US" sz="2800" b="0" i="0" u="none" strike="noStrike" kern="0" cap="none" spc="-30" normalizeH="0" baseline="0" noProof="0" dirty="0">
              <a:ln>
                <a:noFill/>
              </a:ln>
              <a:effectLst/>
              <a:uLnTx/>
              <a:uFillTx/>
              <a:latin typeface="Segoe UI Light"/>
            </a:endParaRPr>
          </a:p>
          <a:p>
            <a:pPr marL="0" marR="0" lvl="0" indent="0" defTabSz="914400" eaLnBrk="1" fontAlgn="auto" latinLnBrk="0" hangingPunct="1">
              <a:lnSpc>
                <a:spcPct val="90000"/>
              </a:lnSpc>
              <a:spcBef>
                <a:spcPts val="600"/>
              </a:spcBef>
              <a:spcAft>
                <a:spcPts val="0"/>
              </a:spcAft>
              <a:buClrTx/>
              <a:buSzPct val="90000"/>
              <a:buFontTx/>
              <a:buNone/>
              <a:tabLst/>
              <a:defRPr/>
            </a:pPr>
            <a:endParaRPr kumimoji="0" lang="en-US" sz="2800" b="0" i="0" u="none" strike="noStrike" kern="0" cap="none" spc="-30" normalizeH="0" baseline="0" noProof="0" dirty="0">
              <a:ln>
                <a:noFill/>
              </a:ln>
              <a:effectLst/>
              <a:uLnTx/>
              <a:uFillTx/>
              <a:latin typeface="Segoe UI Light"/>
            </a:endParaRPr>
          </a:p>
        </p:txBody>
      </p:sp>
    </p:spTree>
    <p:extLst>
      <p:ext uri="{BB962C8B-B14F-4D97-AF65-F5344CB8AC3E}">
        <p14:creationId xmlns:p14="http://schemas.microsoft.com/office/powerpoint/2010/main" val="313064021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#2: Just text or just voice are </a:t>
            </a:r>
            <a:r>
              <a:rPr lang="en-US" sz="4000" u="sng" dirty="0"/>
              <a:t>NOT</a:t>
            </a:r>
            <a:r>
              <a:rPr lang="en-US" sz="4000" dirty="0"/>
              <a:t> natural experiences</a:t>
            </a:r>
          </a:p>
        </p:txBody>
      </p:sp>
    </p:spTree>
    <p:extLst>
      <p:ext uri="{BB962C8B-B14F-4D97-AF65-F5344CB8AC3E}">
        <p14:creationId xmlns:p14="http://schemas.microsoft.com/office/powerpoint/2010/main" val="494822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#2: Just text or just voice are </a:t>
            </a:r>
            <a:r>
              <a:rPr lang="en-US" sz="4000" u="sng" dirty="0"/>
              <a:t>NOT</a:t>
            </a:r>
            <a:r>
              <a:rPr lang="en-US" sz="4000" dirty="0"/>
              <a:t> natural experiences</a:t>
            </a:r>
          </a:p>
        </p:txBody>
      </p:sp>
      <p:pic>
        <p:nvPicPr>
          <p:cNvPr id="2" name="Picture 1"/>
          <p:cNvPicPr>
            <a:picLocks noChangeAspect="1"/>
          </p:cNvPicPr>
          <p:nvPr/>
        </p:nvPicPr>
        <p:blipFill>
          <a:blip r:embed="rId3"/>
          <a:stretch>
            <a:fillRect/>
          </a:stretch>
        </p:blipFill>
        <p:spPr>
          <a:xfrm>
            <a:off x="1619373" y="1363662"/>
            <a:ext cx="8890564" cy="5434112"/>
          </a:xfrm>
          <a:prstGeom prst="rect">
            <a:avLst/>
          </a:prstGeom>
        </p:spPr>
      </p:pic>
    </p:spTree>
    <p:extLst>
      <p:ext uri="{BB962C8B-B14F-4D97-AF65-F5344CB8AC3E}">
        <p14:creationId xmlns:p14="http://schemas.microsoft.com/office/powerpoint/2010/main" val="3329130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#2: Just text or just voice are </a:t>
            </a:r>
            <a:r>
              <a:rPr lang="en-US" sz="4000" u="sng" dirty="0"/>
              <a:t>NOT</a:t>
            </a:r>
            <a:r>
              <a:rPr lang="en-US" sz="4000" dirty="0"/>
              <a:t> natural experiences</a:t>
            </a:r>
          </a:p>
        </p:txBody>
      </p:sp>
      <p:pic>
        <p:nvPicPr>
          <p:cNvPr id="3" name="Picture 2"/>
          <p:cNvPicPr>
            <a:picLocks noChangeAspect="1"/>
          </p:cNvPicPr>
          <p:nvPr/>
        </p:nvPicPr>
        <p:blipFill>
          <a:blip r:embed="rId3"/>
          <a:stretch>
            <a:fillRect/>
          </a:stretch>
        </p:blipFill>
        <p:spPr>
          <a:xfrm>
            <a:off x="2255837" y="2582862"/>
            <a:ext cx="8137196" cy="1752627"/>
          </a:xfrm>
          <a:prstGeom prst="rect">
            <a:avLst/>
          </a:prstGeom>
        </p:spPr>
      </p:pic>
    </p:spTree>
    <p:extLst>
      <p:ext uri="{BB962C8B-B14F-4D97-AF65-F5344CB8AC3E}">
        <p14:creationId xmlns:p14="http://schemas.microsoft.com/office/powerpoint/2010/main" val="1973847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#2: Just text or just voice are </a:t>
            </a:r>
            <a:r>
              <a:rPr lang="en-US" sz="4000" u="sng" dirty="0"/>
              <a:t>NOT</a:t>
            </a:r>
            <a:r>
              <a:rPr lang="en-US" sz="4000" dirty="0"/>
              <a:t> natural experiences</a:t>
            </a:r>
          </a:p>
        </p:txBody>
      </p:sp>
      <p:pic>
        <p:nvPicPr>
          <p:cNvPr id="2" name="Picture 1"/>
          <p:cNvPicPr>
            <a:picLocks noChangeAspect="1"/>
          </p:cNvPicPr>
          <p:nvPr/>
        </p:nvPicPr>
        <p:blipFill>
          <a:blip r:embed="rId3"/>
          <a:stretch>
            <a:fillRect/>
          </a:stretch>
        </p:blipFill>
        <p:spPr>
          <a:xfrm>
            <a:off x="2713037" y="1363662"/>
            <a:ext cx="7105882" cy="4922147"/>
          </a:xfrm>
          <a:prstGeom prst="rect">
            <a:avLst/>
          </a:prstGeom>
        </p:spPr>
      </p:pic>
    </p:spTree>
    <p:extLst>
      <p:ext uri="{BB962C8B-B14F-4D97-AF65-F5344CB8AC3E}">
        <p14:creationId xmlns:p14="http://schemas.microsoft.com/office/powerpoint/2010/main" val="4133888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#2: Just text or just voice are </a:t>
            </a:r>
            <a:r>
              <a:rPr lang="en-US" sz="4000" u="sng" dirty="0"/>
              <a:t>NOT</a:t>
            </a:r>
            <a:r>
              <a:rPr lang="en-US" sz="4000" dirty="0"/>
              <a:t> natural experiences</a:t>
            </a:r>
          </a:p>
        </p:txBody>
      </p:sp>
      <p:pic>
        <p:nvPicPr>
          <p:cNvPr id="3" name="Picture 2"/>
          <p:cNvPicPr>
            <a:picLocks noChangeAspect="1"/>
          </p:cNvPicPr>
          <p:nvPr/>
        </p:nvPicPr>
        <p:blipFill>
          <a:blip r:embed="rId3"/>
          <a:stretch>
            <a:fillRect/>
          </a:stretch>
        </p:blipFill>
        <p:spPr>
          <a:xfrm>
            <a:off x="1951037" y="1363662"/>
            <a:ext cx="8868055" cy="5073377"/>
          </a:xfrm>
          <a:prstGeom prst="rect">
            <a:avLst/>
          </a:prstGeom>
        </p:spPr>
      </p:pic>
    </p:spTree>
    <p:extLst>
      <p:ext uri="{BB962C8B-B14F-4D97-AF65-F5344CB8AC3E}">
        <p14:creationId xmlns:p14="http://schemas.microsoft.com/office/powerpoint/2010/main" val="3193294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#2: Just text or just voice are </a:t>
            </a:r>
            <a:r>
              <a:rPr lang="en-US" sz="4000" u="sng" dirty="0"/>
              <a:t>NOT</a:t>
            </a:r>
            <a:r>
              <a:rPr lang="en-US" sz="4000" dirty="0"/>
              <a:t> natural experiences</a:t>
            </a:r>
          </a:p>
        </p:txBody>
      </p:sp>
      <p:sp>
        <p:nvSpPr>
          <p:cNvPr id="4" name="Text Placeholder 5"/>
          <p:cNvSpPr>
            <a:spLocks noGrp="1"/>
          </p:cNvSpPr>
          <p:nvPr>
            <p:ph type="body" sz="quarter" idx="10"/>
          </p:nvPr>
        </p:nvSpPr>
        <p:spPr>
          <a:xfrm>
            <a:off x="274637" y="1287462"/>
            <a:ext cx="11887200" cy="2769989"/>
          </a:xfrm>
        </p:spPr>
        <p:txBody>
          <a:bodyPr/>
          <a:lstStyle/>
          <a:p>
            <a:r>
              <a:rPr lang="en-US" sz="2800" dirty="0"/>
              <a:t>The world is made of images, movement, sounds, text, symbols, objects… Isolate one and it becomes “unnatural” very quickly. </a:t>
            </a:r>
          </a:p>
          <a:p>
            <a:endParaRPr lang="pt-BR" sz="2800" dirty="0"/>
          </a:p>
          <a:p>
            <a:r>
              <a:rPr lang="pt-BR" sz="2800" dirty="0"/>
              <a:t>A</a:t>
            </a:r>
            <a:r>
              <a:rPr lang="en-US" sz="2800" dirty="0"/>
              <a:t>gain: </a:t>
            </a:r>
            <a:r>
              <a:rPr lang="en-US" sz="2800" u="sng" dirty="0"/>
              <a:t>Focus on the actual user experience</a:t>
            </a:r>
            <a:r>
              <a:rPr lang="en-US" sz="2800" dirty="0"/>
              <a:t>. If it feels like it doesn’t make sense, then it probably doesn’t.</a:t>
            </a:r>
          </a:p>
          <a:p>
            <a:endParaRPr lang="pt-BR" sz="2800" dirty="0"/>
          </a:p>
        </p:txBody>
      </p:sp>
    </p:spTree>
    <p:extLst>
      <p:ext uri="{BB962C8B-B14F-4D97-AF65-F5344CB8AC3E}">
        <p14:creationId xmlns:p14="http://schemas.microsoft.com/office/powerpoint/2010/main" val="220617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#3: Users love buttons</a:t>
            </a:r>
          </a:p>
        </p:txBody>
      </p:sp>
      <p:sp>
        <p:nvSpPr>
          <p:cNvPr id="4" name="Text Placeholder 5"/>
          <p:cNvSpPr>
            <a:spLocks noGrp="1"/>
          </p:cNvSpPr>
          <p:nvPr>
            <p:ph type="body" sz="quarter" idx="10"/>
          </p:nvPr>
        </p:nvSpPr>
        <p:spPr>
          <a:xfrm>
            <a:off x="128138" y="1287462"/>
            <a:ext cx="11887200" cy="2942344"/>
          </a:xfrm>
        </p:spPr>
        <p:txBody>
          <a:bodyPr/>
          <a:lstStyle/>
          <a:p>
            <a:r>
              <a:rPr lang="pt-BR" sz="2800" dirty="0"/>
              <a:t>When given the choice of rich controls, text and voice, user will choose:</a:t>
            </a:r>
          </a:p>
          <a:p>
            <a:endParaRPr lang="pt-BR" sz="2800" dirty="0"/>
          </a:p>
          <a:p>
            <a:pPr marL="457200" indent="-457200">
              <a:buFont typeface="Arial" panose="020B0604020202020204" pitchFamily="34" charset="0"/>
              <a:buChar char="•"/>
            </a:pPr>
            <a:r>
              <a:rPr lang="pt-BR" sz="2800" dirty="0"/>
              <a:t>UI Controls first</a:t>
            </a:r>
          </a:p>
          <a:p>
            <a:pPr marL="457200" indent="-457200">
              <a:buFont typeface="Arial" panose="020B0604020202020204" pitchFamily="34" charset="0"/>
              <a:buChar char="•"/>
            </a:pPr>
            <a:r>
              <a:rPr lang="pt-BR" sz="2800" dirty="0"/>
              <a:t>Text second</a:t>
            </a:r>
          </a:p>
          <a:p>
            <a:pPr marL="457200" indent="-457200">
              <a:buFont typeface="Arial" panose="020B0604020202020204" pitchFamily="34" charset="0"/>
              <a:buChar char="•"/>
            </a:pPr>
            <a:r>
              <a:rPr lang="pt-BR" sz="2800" dirty="0"/>
              <a:t>Voice third, only if options above aren’t possible (e.g. Driving a car)</a:t>
            </a:r>
            <a:endParaRPr lang="en-US" sz="2800" dirty="0"/>
          </a:p>
          <a:p>
            <a:endParaRPr lang="pt-BR" sz="2800" dirty="0"/>
          </a:p>
        </p:txBody>
      </p:sp>
    </p:spTree>
    <p:extLst>
      <p:ext uri="{BB962C8B-B14F-4D97-AF65-F5344CB8AC3E}">
        <p14:creationId xmlns:p14="http://schemas.microsoft.com/office/powerpoint/2010/main" val="2211920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Agenda</a:t>
            </a:r>
          </a:p>
        </p:txBody>
      </p:sp>
      <p:sp>
        <p:nvSpPr>
          <p:cNvPr id="6" name="Text Placeholder 5"/>
          <p:cNvSpPr>
            <a:spLocks noGrp="1"/>
          </p:cNvSpPr>
          <p:nvPr>
            <p:ph type="body" sz="quarter" idx="10"/>
          </p:nvPr>
        </p:nvSpPr>
        <p:spPr>
          <a:xfrm>
            <a:off x="274638" y="1212850"/>
            <a:ext cx="11888787" cy="4949047"/>
          </a:xfrm>
        </p:spPr>
        <p:txBody>
          <a:bodyPr/>
          <a:lstStyle/>
          <a:p>
            <a:r>
              <a:rPr lang="en-US" dirty="0"/>
              <a:t>Bot Framework Architecture and Channels</a:t>
            </a:r>
          </a:p>
          <a:p>
            <a:r>
              <a:rPr lang="en-US" dirty="0"/>
              <a:t>Dialogs</a:t>
            </a:r>
          </a:p>
          <a:p>
            <a:r>
              <a:rPr lang="en-US" dirty="0"/>
              <a:t>State Service</a:t>
            </a:r>
          </a:p>
          <a:p>
            <a:r>
              <a:rPr lang="en-US" dirty="0"/>
              <a:t>Form Flow</a:t>
            </a:r>
          </a:p>
          <a:p>
            <a:r>
              <a:rPr lang="en-US" dirty="0" err="1"/>
              <a:t>QnA</a:t>
            </a:r>
            <a:r>
              <a:rPr lang="en-US" dirty="0"/>
              <a:t> Maker</a:t>
            </a:r>
          </a:p>
          <a:p>
            <a:r>
              <a:rPr lang="en-US" dirty="0"/>
              <a:t>Scorable Groups</a:t>
            </a:r>
          </a:p>
          <a:p>
            <a:r>
              <a:rPr lang="en-US" dirty="0"/>
              <a:t>Bot Design</a:t>
            </a:r>
          </a:p>
          <a:p>
            <a:r>
              <a:rPr lang="en-US" dirty="0"/>
              <a:t>Resources</a:t>
            </a:r>
          </a:p>
        </p:txBody>
      </p:sp>
    </p:spTree>
    <p:extLst>
      <p:ext uri="{BB962C8B-B14F-4D97-AF65-F5344CB8AC3E}">
        <p14:creationId xmlns:p14="http://schemas.microsoft.com/office/powerpoint/2010/main" val="895908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#4: Users never say things the way you expect</a:t>
            </a:r>
          </a:p>
        </p:txBody>
      </p:sp>
      <p:pic>
        <p:nvPicPr>
          <p:cNvPr id="5" name="Picture 4"/>
          <p:cNvPicPr>
            <a:picLocks noChangeAspect="1"/>
          </p:cNvPicPr>
          <p:nvPr/>
        </p:nvPicPr>
        <p:blipFill>
          <a:blip r:embed="rId3"/>
          <a:stretch>
            <a:fillRect/>
          </a:stretch>
        </p:blipFill>
        <p:spPr>
          <a:xfrm>
            <a:off x="355981" y="1820862"/>
            <a:ext cx="11417347" cy="2971800"/>
          </a:xfrm>
          <a:prstGeom prst="rect">
            <a:avLst/>
          </a:prstGeom>
        </p:spPr>
      </p:pic>
      <p:sp>
        <p:nvSpPr>
          <p:cNvPr id="7" name="Text Placeholder 5"/>
          <p:cNvSpPr>
            <a:spLocks noGrp="1"/>
          </p:cNvSpPr>
          <p:nvPr>
            <p:ph type="body" sz="quarter" idx="10"/>
          </p:nvPr>
        </p:nvSpPr>
        <p:spPr>
          <a:xfrm>
            <a:off x="341740" y="5410483"/>
            <a:ext cx="11887200" cy="572464"/>
          </a:xfrm>
        </p:spPr>
        <p:txBody>
          <a:bodyPr/>
          <a:lstStyle/>
          <a:p>
            <a:r>
              <a:rPr lang="pt-BR" sz="2800" dirty="0"/>
              <a:t>As you model your NLP, make sure you’re being realistic.</a:t>
            </a:r>
            <a:endParaRPr lang="en-US" sz="2800" dirty="0"/>
          </a:p>
        </p:txBody>
      </p:sp>
    </p:spTree>
    <p:extLst>
      <p:ext uri="{BB962C8B-B14F-4D97-AF65-F5344CB8AC3E}">
        <p14:creationId xmlns:p14="http://schemas.microsoft.com/office/powerpoint/2010/main" val="1365153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#5: Search can do wonders for bots</a:t>
            </a:r>
          </a:p>
        </p:txBody>
      </p:sp>
      <p:sp>
        <p:nvSpPr>
          <p:cNvPr id="6" name="TextBox 5"/>
          <p:cNvSpPr txBox="1"/>
          <p:nvPr/>
        </p:nvSpPr>
        <p:spPr>
          <a:xfrm>
            <a:off x="198437" y="1214437"/>
            <a:ext cx="11565155" cy="5386090"/>
          </a:xfrm>
          <a:prstGeom prst="rect">
            <a:avLst/>
          </a:prstGeom>
          <a:noFill/>
        </p:spPr>
        <p:txBody>
          <a:bodyPr wrap="square" lIns="182880" tIns="146304" rIns="182880" bIns="146304" rtlCol="0">
            <a:spAutoFit/>
          </a:bodyPr>
          <a:lstStyle/>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sz="2400" b="1" kern="0" dirty="0">
                <a:latin typeface="+mj-lt"/>
              </a:rPr>
              <a:t>Users are often terrible at using search on web</a:t>
            </a: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24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24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24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24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24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24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sz="2400" b="1" kern="0" dirty="0">
                <a:latin typeface="+mj-lt"/>
              </a:rPr>
              <a:t>Add search to a bot and now you have a great tool to guide the user into refining their search</a:t>
            </a: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lang="pt-BR" sz="2400" b="1" kern="0" dirty="0">
                <a:latin typeface="+mj-lt"/>
              </a:rPr>
              <a:t>Knowledge base, informational, Q&amp;A bots are great scenarios. They typically use </a:t>
            </a:r>
            <a:r>
              <a:rPr lang="pt-BR" sz="2400" b="1" kern="0" dirty="0">
                <a:solidFill>
                  <a:srgbClr val="0070C0"/>
                </a:solidFill>
                <a:latin typeface="+mj-lt"/>
              </a:rPr>
              <a:t>QnA Maker </a:t>
            </a:r>
            <a:r>
              <a:rPr lang="pt-BR" sz="2400" b="1" kern="0" dirty="0">
                <a:latin typeface="+mj-lt"/>
              </a:rPr>
              <a:t>and </a:t>
            </a:r>
            <a:r>
              <a:rPr lang="pt-BR" sz="2400" b="1" kern="0" dirty="0">
                <a:solidFill>
                  <a:srgbClr val="0070C0"/>
                </a:solidFill>
                <a:latin typeface="+mj-lt"/>
              </a:rPr>
              <a:t>Azure Search </a:t>
            </a:r>
            <a:r>
              <a:rPr lang="pt-BR" sz="2400" b="1" kern="0" dirty="0">
                <a:latin typeface="+mj-lt"/>
              </a:rPr>
              <a:t>for it</a:t>
            </a:r>
          </a:p>
          <a:p>
            <a:pPr marL="0" marR="0" lvl="1" defTabSz="914400" eaLnBrk="1" fontAlgn="auto" latinLnBrk="0" hangingPunct="1">
              <a:lnSpc>
                <a:spcPct val="90000"/>
              </a:lnSpc>
              <a:spcBef>
                <a:spcPts val="0"/>
              </a:spcBef>
              <a:spcAft>
                <a:spcPts val="600"/>
              </a:spcAft>
              <a:buClrTx/>
              <a:buSzTx/>
              <a:tabLst/>
              <a:defRPr/>
            </a:pPr>
            <a:endParaRPr lang="en-US" sz="24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2400" b="1" kern="0" dirty="0">
              <a:latin typeface="+mj-lt"/>
            </a:endParaRPr>
          </a:p>
        </p:txBody>
      </p:sp>
      <p:pic>
        <p:nvPicPr>
          <p:cNvPr id="2" name="Picture 1"/>
          <p:cNvPicPr>
            <a:picLocks noChangeAspect="1"/>
          </p:cNvPicPr>
          <p:nvPr/>
        </p:nvPicPr>
        <p:blipFill>
          <a:blip r:embed="rId3"/>
          <a:stretch>
            <a:fillRect/>
          </a:stretch>
        </p:blipFill>
        <p:spPr>
          <a:xfrm>
            <a:off x="655637" y="2071376"/>
            <a:ext cx="7712075" cy="1730686"/>
          </a:xfrm>
          <a:prstGeom prst="rect">
            <a:avLst/>
          </a:prstGeom>
        </p:spPr>
      </p:pic>
    </p:spTree>
    <p:extLst>
      <p:ext uri="{BB962C8B-B14F-4D97-AF65-F5344CB8AC3E}">
        <p14:creationId xmlns:p14="http://schemas.microsoft.com/office/powerpoint/2010/main" val="3543549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#5: Search can do wonders for bots</a:t>
            </a:r>
          </a:p>
        </p:txBody>
      </p:sp>
      <p:sp>
        <p:nvSpPr>
          <p:cNvPr id="6" name="TextBox 5"/>
          <p:cNvSpPr txBox="1"/>
          <p:nvPr/>
        </p:nvSpPr>
        <p:spPr>
          <a:xfrm>
            <a:off x="282077" y="1182085"/>
            <a:ext cx="11565155" cy="5718489"/>
          </a:xfrm>
          <a:prstGeom prst="rect">
            <a:avLst/>
          </a:prstGeom>
          <a:noFill/>
        </p:spPr>
        <p:txBody>
          <a:bodyPr wrap="square" lIns="182880" tIns="146304" rIns="182880" bIns="146304" rtlCol="0">
            <a:spAutoFit/>
          </a:bodyPr>
          <a:lstStyle/>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sz="2800" b="1" kern="0" dirty="0">
                <a:latin typeface="+mj-lt"/>
              </a:rPr>
              <a:t>QnAMaker.ai: </a:t>
            </a:r>
          </a:p>
          <a:p>
            <a:pPr marL="809271" lvl="2" indent="-342900" defTabSz="914400">
              <a:lnSpc>
                <a:spcPct val="90000"/>
              </a:lnSpc>
              <a:spcAft>
                <a:spcPts val="600"/>
              </a:spcAft>
              <a:buFont typeface="Arial" panose="020B0604020202020204" pitchFamily="34" charset="0"/>
              <a:buChar char="•"/>
              <a:defRPr/>
            </a:pPr>
            <a:r>
              <a:rPr lang="pt-BR" sz="2800" b="1" kern="0" dirty="0">
                <a:latin typeface="+mj-lt"/>
              </a:rPr>
              <a:t>Super low friction way of creating a Q&amp;A bot</a:t>
            </a:r>
          </a:p>
          <a:p>
            <a:pPr marL="809271" lvl="2" indent="-342900" defTabSz="914400">
              <a:lnSpc>
                <a:spcPct val="90000"/>
              </a:lnSpc>
              <a:spcAft>
                <a:spcPts val="600"/>
              </a:spcAft>
              <a:buFont typeface="Arial" panose="020B0604020202020204" pitchFamily="34" charset="0"/>
              <a:buChar char="•"/>
              <a:defRPr/>
            </a:pPr>
            <a:r>
              <a:rPr lang="pt-BR" sz="2800" b="1" kern="0" dirty="0">
                <a:latin typeface="+mj-lt"/>
              </a:rPr>
              <a:t>Built in web and document crawler: Parses data and builds the QnA easily</a:t>
            </a:r>
          </a:p>
          <a:p>
            <a:pPr marL="809271" lvl="2" indent="-342900" defTabSz="914400">
              <a:lnSpc>
                <a:spcPct val="90000"/>
              </a:lnSpc>
              <a:spcAft>
                <a:spcPts val="600"/>
              </a:spcAft>
              <a:buFont typeface="Arial" panose="020B0604020202020204" pitchFamily="34" charset="0"/>
              <a:buChar char="•"/>
              <a:defRPr/>
            </a:pPr>
            <a:r>
              <a:rPr lang="pt-BR" sz="2800" b="1" kern="0" dirty="0">
                <a:latin typeface="+mj-lt"/>
              </a:rPr>
              <a:t>Not great for too many records</a:t>
            </a:r>
          </a:p>
          <a:p>
            <a:pPr marL="809271" lvl="2" indent="-342900" defTabSz="914400">
              <a:lnSpc>
                <a:spcPct val="90000"/>
              </a:lnSpc>
              <a:spcAft>
                <a:spcPts val="600"/>
              </a:spcAft>
              <a:buFont typeface="Arial" panose="020B0604020202020204" pitchFamily="34" charset="0"/>
              <a:buChar char="•"/>
              <a:defRPr/>
            </a:pPr>
            <a:r>
              <a:rPr lang="pt-BR" sz="2800" b="1" kern="0" dirty="0">
                <a:latin typeface="+mj-lt"/>
              </a:rPr>
              <a:t>Not great for deep level customization of the experience</a:t>
            </a:r>
          </a:p>
          <a:p>
            <a:pPr marL="466371" lvl="2" defTabSz="914400">
              <a:lnSpc>
                <a:spcPct val="90000"/>
              </a:lnSpc>
              <a:spcAft>
                <a:spcPts val="600"/>
              </a:spcAft>
              <a:defRPr/>
            </a:pPr>
            <a:endParaRPr lang="pt-BR" sz="2800" b="1" kern="0" dirty="0">
              <a:latin typeface="+mj-lt"/>
            </a:endParaRPr>
          </a:p>
          <a:p>
            <a:pPr marL="342900" lvl="1" indent="-342900" defTabSz="914400">
              <a:lnSpc>
                <a:spcPct val="90000"/>
              </a:lnSpc>
              <a:spcAft>
                <a:spcPts val="600"/>
              </a:spcAft>
              <a:buFont typeface="Arial" panose="020B0604020202020204" pitchFamily="34" charset="0"/>
              <a:buChar char="•"/>
              <a:defRPr/>
            </a:pPr>
            <a:r>
              <a:rPr lang="pt-BR" sz="2800" b="1" kern="0" dirty="0">
                <a:latin typeface="+mj-lt"/>
              </a:rPr>
              <a:t>Azure Search:</a:t>
            </a:r>
          </a:p>
          <a:p>
            <a:pPr marL="809271" lvl="2" indent="-342900" defTabSz="914400">
              <a:lnSpc>
                <a:spcPct val="90000"/>
              </a:lnSpc>
              <a:spcAft>
                <a:spcPts val="600"/>
              </a:spcAft>
              <a:buFont typeface="Arial" panose="020B0604020202020204" pitchFamily="34" charset="0"/>
              <a:buChar char="•"/>
              <a:defRPr/>
            </a:pPr>
            <a:r>
              <a:rPr lang="pt-BR" sz="2800" b="1" kern="0" dirty="0">
                <a:latin typeface="+mj-lt"/>
              </a:rPr>
              <a:t>Can work with millions of records like a breeze</a:t>
            </a:r>
          </a:p>
          <a:p>
            <a:pPr marL="809271" lvl="2" indent="-342900" defTabSz="914400">
              <a:lnSpc>
                <a:spcPct val="90000"/>
              </a:lnSpc>
              <a:spcAft>
                <a:spcPts val="600"/>
              </a:spcAft>
              <a:buFont typeface="Arial" panose="020B0604020202020204" pitchFamily="34" charset="0"/>
              <a:buChar char="•"/>
              <a:defRPr/>
            </a:pPr>
            <a:r>
              <a:rPr lang="pt-BR" sz="2800" b="1" kern="0" dirty="0">
                <a:latin typeface="+mj-lt"/>
              </a:rPr>
              <a:t>Works with different document formats and data sources</a:t>
            </a:r>
          </a:p>
          <a:p>
            <a:pPr marL="809271" lvl="2" indent="-342900" defTabSz="914400">
              <a:lnSpc>
                <a:spcPct val="90000"/>
              </a:lnSpc>
              <a:spcAft>
                <a:spcPts val="600"/>
              </a:spcAft>
              <a:buFont typeface="Arial" panose="020B0604020202020204" pitchFamily="34" charset="0"/>
              <a:buChar char="•"/>
              <a:defRPr/>
            </a:pPr>
            <a:r>
              <a:rPr lang="pt-BR" sz="2800" b="1" kern="0" dirty="0">
                <a:latin typeface="+mj-lt"/>
              </a:rPr>
              <a:t>Takes more effort to prepare/code/fine-tune</a:t>
            </a: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2800" b="1" kern="0" dirty="0">
              <a:latin typeface="+mj-lt"/>
            </a:endParaRPr>
          </a:p>
        </p:txBody>
      </p:sp>
    </p:spTree>
    <p:extLst>
      <p:ext uri="{BB962C8B-B14F-4D97-AF65-F5344CB8AC3E}">
        <p14:creationId xmlns:p14="http://schemas.microsoft.com/office/powerpoint/2010/main" val="448267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#6: Not all bots need to have conversations</a:t>
            </a:r>
          </a:p>
        </p:txBody>
      </p:sp>
      <p:sp>
        <p:nvSpPr>
          <p:cNvPr id="6" name="TextBox 5"/>
          <p:cNvSpPr txBox="1"/>
          <p:nvPr/>
        </p:nvSpPr>
        <p:spPr>
          <a:xfrm>
            <a:off x="119873" y="1363662"/>
            <a:ext cx="11422560" cy="6044732"/>
          </a:xfrm>
          <a:prstGeom prst="rect">
            <a:avLst/>
          </a:prstGeom>
          <a:noFill/>
        </p:spPr>
        <p:txBody>
          <a:bodyPr wrap="square" lIns="182880" tIns="146304" rIns="182880" bIns="146304" rtlCol="0">
            <a:spAutoFit/>
          </a:bodyPr>
          <a:lstStyle/>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lang="pt-BR" sz="2800" b="1" kern="0" dirty="0">
                <a:latin typeface="+mj-lt"/>
              </a:rPr>
              <a:t>Sometimes buttons do everything you need. </a:t>
            </a: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r>
              <a:rPr lang="pt-BR" sz="2800" b="1" kern="0" dirty="0">
                <a:latin typeface="+mj-lt"/>
              </a:rPr>
              <a:t>Avoid the engineer’s urge to complicate simple things</a:t>
            </a: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pt-BR" sz="2800" b="1" kern="0" dirty="0">
              <a:latin typeface="+mj-lt"/>
            </a:endParaRPr>
          </a:p>
          <a:p>
            <a:pPr marL="2674755" lvl="6" indent="-342900" defTabSz="914400">
              <a:lnSpc>
                <a:spcPct val="90000"/>
              </a:lnSpc>
              <a:spcAft>
                <a:spcPts val="600"/>
              </a:spcAft>
              <a:buFont typeface="Arial" panose="020B0604020202020204" pitchFamily="34" charset="0"/>
              <a:buChar char="•"/>
              <a:defRPr/>
            </a:pPr>
            <a:endParaRPr lang="pt-BR" sz="2800" b="1" kern="0" dirty="0">
              <a:latin typeface="+mj-lt"/>
            </a:endParaRPr>
          </a:p>
          <a:p>
            <a:pPr marL="2674755" lvl="6" indent="-342900" defTabSz="914400">
              <a:lnSpc>
                <a:spcPct val="90000"/>
              </a:lnSpc>
              <a:spcAft>
                <a:spcPts val="600"/>
              </a:spcAft>
              <a:buFont typeface="Arial" panose="020B0604020202020204" pitchFamily="34" charset="0"/>
              <a:buChar char="•"/>
              <a:defRPr/>
            </a:pPr>
            <a:endParaRPr lang="pt-BR" sz="2800" b="1" kern="0" dirty="0">
              <a:latin typeface="+mj-lt"/>
            </a:endParaRPr>
          </a:p>
          <a:p>
            <a:pPr marL="2674755" lvl="6" indent="-342900" defTabSz="914400">
              <a:lnSpc>
                <a:spcPct val="90000"/>
              </a:lnSpc>
              <a:spcAft>
                <a:spcPts val="600"/>
              </a:spcAft>
              <a:buFont typeface="Arial" panose="020B0604020202020204" pitchFamily="34" charset="0"/>
              <a:buChar char="•"/>
              <a:defRPr/>
            </a:pPr>
            <a:endParaRPr lang="pt-BR" sz="2800" b="1" kern="0" dirty="0">
              <a:latin typeface="+mj-lt"/>
            </a:endParaRPr>
          </a:p>
          <a:p>
            <a:pPr marL="2331855" lvl="6" defTabSz="914400">
              <a:lnSpc>
                <a:spcPct val="90000"/>
              </a:lnSpc>
              <a:spcAft>
                <a:spcPts val="600"/>
              </a:spcAft>
              <a:defRPr/>
            </a:pPr>
            <a:r>
              <a:rPr lang="pt-BR" sz="2800" b="1" kern="0" dirty="0">
                <a:latin typeface="+mj-lt"/>
              </a:rPr>
              <a:t>	Your business requirement is </a:t>
            </a:r>
            <a:r>
              <a:rPr lang="pt-BR" sz="2800" b="1" kern="0" dirty="0">
                <a:solidFill>
                  <a:srgbClr val="FF0000"/>
                </a:solidFill>
                <a:latin typeface="+mj-lt"/>
              </a:rPr>
              <a:t>NOT</a:t>
            </a:r>
            <a:r>
              <a:rPr lang="pt-BR" sz="2800" b="1" kern="0" dirty="0">
                <a:latin typeface="+mj-lt"/>
              </a:rPr>
              <a:t> to pass the Turing 	Test: It is to </a:t>
            </a:r>
            <a:r>
              <a:rPr lang="pt-BR" sz="2800" b="1" u="sng" kern="0" dirty="0">
                <a:latin typeface="+mj-lt"/>
              </a:rPr>
              <a:t>solve your user’s problem</a:t>
            </a:r>
            <a:r>
              <a:rPr lang="pt-BR" sz="2800" b="1" kern="0" dirty="0">
                <a:latin typeface="+mj-lt"/>
              </a:rPr>
              <a:t>!</a:t>
            </a: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pt-BR" sz="2800" b="1" kern="0" dirty="0">
              <a:latin typeface="+mj-lt"/>
            </a:endParaRPr>
          </a:p>
          <a:p>
            <a:pPr marL="0" marR="0" lvl="1" defTabSz="914400" eaLnBrk="1" fontAlgn="auto" latinLnBrk="0" hangingPunct="1">
              <a:lnSpc>
                <a:spcPct val="90000"/>
              </a:lnSpc>
              <a:spcBef>
                <a:spcPts val="0"/>
              </a:spcBef>
              <a:spcAft>
                <a:spcPts val="600"/>
              </a:spcAft>
              <a:buClrTx/>
              <a:buSzTx/>
              <a:tabLst/>
              <a:defRPr/>
            </a:pPr>
            <a:endParaRPr lang="pt-BR" sz="28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pt-BR" sz="28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pt-BR" sz="2800" b="1" kern="0" dirty="0">
              <a:latin typeface="+mj-lt"/>
            </a:endParaRPr>
          </a:p>
          <a:p>
            <a:pPr marL="0" marR="0" lvl="1" defTabSz="914400" eaLnBrk="1" fontAlgn="auto" latinLnBrk="0" hangingPunct="1">
              <a:lnSpc>
                <a:spcPct val="90000"/>
              </a:lnSpc>
              <a:spcBef>
                <a:spcPts val="0"/>
              </a:spcBef>
              <a:spcAft>
                <a:spcPts val="600"/>
              </a:spcAft>
              <a:buClrTx/>
              <a:buSzTx/>
              <a:tabLst/>
              <a:defRPr/>
            </a:pPr>
            <a:r>
              <a:rPr lang="en-US" sz="2000" b="1" kern="0" dirty="0">
                <a:latin typeface="+mj-lt"/>
              </a:rPr>
              <a:t> </a:t>
            </a:r>
            <a:endParaRPr lang="en-US" sz="2800" b="1" kern="0" dirty="0">
              <a:latin typeface="+mj-lt"/>
            </a:endParaRPr>
          </a:p>
        </p:txBody>
      </p:sp>
      <p:pic>
        <p:nvPicPr>
          <p:cNvPr id="5" name="Picture 2" descr="https://paw.princeton.edu/sites/default/files/images/content/Turing_Portrai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996" y="2877742"/>
            <a:ext cx="2087211" cy="2824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2631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#6: Not all bots need to have conversations</a:t>
            </a:r>
          </a:p>
        </p:txBody>
      </p:sp>
      <p:sp>
        <p:nvSpPr>
          <p:cNvPr id="6" name="TextBox 5"/>
          <p:cNvSpPr txBox="1"/>
          <p:nvPr/>
        </p:nvSpPr>
        <p:spPr>
          <a:xfrm>
            <a:off x="119873" y="1061690"/>
            <a:ext cx="7028432" cy="2443746"/>
          </a:xfrm>
          <a:prstGeom prst="rect">
            <a:avLst/>
          </a:prstGeom>
          <a:noFill/>
        </p:spPr>
        <p:txBody>
          <a:bodyPr wrap="square" lIns="182880" tIns="146304" rIns="182880" bIns="146304" rtlCol="0">
            <a:spAutoFit/>
          </a:bodyPr>
          <a:lstStyle/>
          <a:p>
            <a:pPr marL="0" lvl="1" defTabSz="914400">
              <a:lnSpc>
                <a:spcPct val="90000"/>
              </a:lnSpc>
              <a:spcAft>
                <a:spcPts val="600"/>
              </a:spcAft>
              <a:defRPr/>
            </a:pPr>
            <a:r>
              <a:rPr lang="pt-BR" sz="2400" b="1" kern="0" dirty="0">
                <a:latin typeface="+mj-lt"/>
              </a:rPr>
              <a:t>Spec out an “app kind” of bot: </a:t>
            </a:r>
            <a:r>
              <a:rPr lang="pt-BR" sz="2400" b="1" kern="0" dirty="0">
                <a:latin typeface="+mj-lt"/>
                <a:hlinkClick r:id="rId3"/>
              </a:rPr>
              <a:t>https://github.com/MicrosoftDX/botFramework-botSpecDocs/blob/master/src/CaaP%20Design%20spec.docx</a:t>
            </a:r>
            <a:r>
              <a:rPr lang="pt-BR" sz="2400" b="1" kern="0" dirty="0">
                <a:latin typeface="+mj-lt"/>
              </a:rPr>
              <a:t> </a:t>
            </a:r>
          </a:p>
          <a:p>
            <a:pPr marL="342900" lvl="1" indent="-342900" defTabSz="914400">
              <a:lnSpc>
                <a:spcPct val="90000"/>
              </a:lnSpc>
              <a:spcAft>
                <a:spcPts val="600"/>
              </a:spcAft>
              <a:buFont typeface="Arial" panose="020B0604020202020204" pitchFamily="34" charset="0"/>
              <a:buChar char="•"/>
              <a:defRPr/>
            </a:pPr>
            <a:endParaRPr lang="pt-BR" sz="2400" b="1" kern="0" dirty="0">
              <a:latin typeface="+mj-lt"/>
            </a:endParaRPr>
          </a:p>
          <a:p>
            <a:pPr marL="342900" lvl="1" indent="-342900" defTabSz="914400">
              <a:lnSpc>
                <a:spcPct val="90000"/>
              </a:lnSpc>
              <a:spcAft>
                <a:spcPts val="600"/>
              </a:spcAft>
              <a:buFont typeface="Arial" panose="020B0604020202020204" pitchFamily="34" charset="0"/>
              <a:buChar char="•"/>
              <a:defRPr/>
            </a:pPr>
            <a:endParaRPr lang="pt-BR" sz="2400" b="1" kern="0" dirty="0">
              <a:latin typeface="+mj-lt"/>
            </a:endParaRPr>
          </a:p>
        </p:txBody>
      </p:sp>
      <p:pic>
        <p:nvPicPr>
          <p:cNvPr id="2" name="Picture 1"/>
          <p:cNvPicPr>
            <a:picLocks noChangeAspect="1"/>
          </p:cNvPicPr>
          <p:nvPr/>
        </p:nvPicPr>
        <p:blipFill>
          <a:blip r:embed="rId4"/>
          <a:stretch>
            <a:fillRect/>
          </a:stretch>
        </p:blipFill>
        <p:spPr>
          <a:xfrm>
            <a:off x="119873" y="2764676"/>
            <a:ext cx="4902452" cy="4191215"/>
          </a:xfrm>
          <a:prstGeom prst="rect">
            <a:avLst/>
          </a:prstGeom>
        </p:spPr>
      </p:pic>
      <p:pic>
        <p:nvPicPr>
          <p:cNvPr id="3" name="Picture 2"/>
          <p:cNvPicPr>
            <a:picLocks noChangeAspect="1"/>
          </p:cNvPicPr>
          <p:nvPr/>
        </p:nvPicPr>
        <p:blipFill>
          <a:blip r:embed="rId5"/>
          <a:stretch>
            <a:fillRect/>
          </a:stretch>
        </p:blipFill>
        <p:spPr>
          <a:xfrm>
            <a:off x="7285037" y="1439862"/>
            <a:ext cx="4907858" cy="5439829"/>
          </a:xfrm>
          <a:prstGeom prst="rect">
            <a:avLst/>
          </a:prstGeom>
        </p:spPr>
      </p:pic>
    </p:spTree>
    <p:extLst>
      <p:ext uri="{BB962C8B-B14F-4D97-AF65-F5344CB8AC3E}">
        <p14:creationId xmlns:p14="http://schemas.microsoft.com/office/powerpoint/2010/main" val="2911727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119873" y="296862"/>
            <a:ext cx="11889564" cy="917575"/>
          </a:xfrm>
        </p:spPr>
        <p:txBody>
          <a:bodyPr/>
          <a:lstStyle/>
          <a:p>
            <a:r>
              <a:rPr lang="en-US" sz="4000" dirty="0"/>
              <a:t>Fact #7: No UI is impossible with bots</a:t>
            </a:r>
          </a:p>
        </p:txBody>
      </p:sp>
      <p:sp>
        <p:nvSpPr>
          <p:cNvPr id="6" name="TextBox 5"/>
          <p:cNvSpPr txBox="1"/>
          <p:nvPr/>
        </p:nvSpPr>
        <p:spPr>
          <a:xfrm>
            <a:off x="282077" y="1820862"/>
            <a:ext cx="11565155" cy="4302716"/>
          </a:xfrm>
          <a:prstGeom prst="rect">
            <a:avLst/>
          </a:prstGeom>
          <a:noFill/>
        </p:spPr>
        <p:txBody>
          <a:bodyPr wrap="square" lIns="182880" tIns="146304" rIns="182880" bIns="146304" rtlCol="0">
            <a:spAutoFit/>
          </a:bodyPr>
          <a:lstStyle/>
          <a:p>
            <a:pPr marL="342900" lvl="1" indent="-342900" defTabSz="914400">
              <a:lnSpc>
                <a:spcPct val="90000"/>
              </a:lnSpc>
              <a:spcAft>
                <a:spcPts val="600"/>
              </a:spcAft>
              <a:buFont typeface="Arial" panose="020B0604020202020204" pitchFamily="34" charset="0"/>
              <a:buChar char="•"/>
              <a:defRPr/>
            </a:pPr>
            <a:r>
              <a:rPr lang="en-US" sz="3200" b="1" kern="0" dirty="0">
                <a:latin typeface="+mj-lt"/>
              </a:rPr>
              <a:t>Even if standard channels can’t do it, you can always build your own UI/App/Web.</a:t>
            </a:r>
          </a:p>
          <a:p>
            <a:pPr marL="342900" lvl="1" indent="-342900" defTabSz="914400">
              <a:lnSpc>
                <a:spcPct val="90000"/>
              </a:lnSpc>
              <a:spcAft>
                <a:spcPts val="600"/>
              </a:spcAft>
              <a:buFont typeface="Arial" panose="020B0604020202020204" pitchFamily="34" charset="0"/>
              <a:buChar char="•"/>
              <a:defRPr/>
            </a:pPr>
            <a:r>
              <a:rPr lang="en-US" sz="3200" b="1" kern="0" dirty="0">
                <a:latin typeface="+mj-lt"/>
              </a:rPr>
              <a:t>Think richer UIs with bots, HoloLens, etc.  It is all possible.</a:t>
            </a:r>
          </a:p>
          <a:p>
            <a:pPr marL="0" marR="0" lvl="1" defTabSz="914400" eaLnBrk="1" fontAlgn="auto" latinLnBrk="0" hangingPunct="1">
              <a:lnSpc>
                <a:spcPct val="90000"/>
              </a:lnSpc>
              <a:spcBef>
                <a:spcPts val="0"/>
              </a:spcBef>
              <a:spcAft>
                <a:spcPts val="600"/>
              </a:spcAft>
              <a:buClrTx/>
              <a:buSzTx/>
              <a:tabLst/>
              <a:defRPr/>
            </a:pPr>
            <a:endParaRPr lang="pt-BR" sz="32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3200" b="1" kern="0" dirty="0">
              <a:latin typeface="+mj-lt"/>
            </a:endParaRPr>
          </a:p>
          <a:p>
            <a:pPr marL="342900" lvl="1" indent="-342900" defTabSz="914400">
              <a:lnSpc>
                <a:spcPct val="90000"/>
              </a:lnSpc>
              <a:spcAft>
                <a:spcPts val="600"/>
              </a:spcAft>
              <a:buFont typeface="Arial" panose="020B0604020202020204" pitchFamily="34" charset="0"/>
              <a:buChar char="•"/>
              <a:defRPr/>
            </a:pPr>
            <a:r>
              <a:rPr lang="en-US" sz="2400" b="1" kern="0" dirty="0">
                <a:latin typeface="+mj-lt"/>
              </a:rPr>
              <a:t>Read more: </a:t>
            </a:r>
          </a:p>
          <a:p>
            <a:pPr marL="342900" lvl="1" indent="-342900" defTabSz="914400">
              <a:lnSpc>
                <a:spcPct val="90000"/>
              </a:lnSpc>
              <a:spcAft>
                <a:spcPts val="600"/>
              </a:spcAft>
              <a:buFont typeface="Arial" panose="020B0604020202020204" pitchFamily="34" charset="0"/>
              <a:buChar char="•"/>
              <a:defRPr/>
            </a:pPr>
            <a:r>
              <a:rPr lang="en-US" sz="2400" b="1" kern="0" dirty="0">
                <a:latin typeface="+mj-lt"/>
                <a:hlinkClick r:id="rId3"/>
              </a:rPr>
              <a:t>https://docs.microsoft.com/en-us/bot-framework/bot-design-pattern-embed-app</a:t>
            </a:r>
            <a:endParaRPr lang="en-US" sz="2400" b="1" kern="0" dirty="0">
              <a:latin typeface="+mj-lt"/>
            </a:endParaRPr>
          </a:p>
          <a:p>
            <a:pPr marL="342900" lvl="1" indent="-342900" defTabSz="914400">
              <a:lnSpc>
                <a:spcPct val="90000"/>
              </a:lnSpc>
              <a:spcAft>
                <a:spcPts val="600"/>
              </a:spcAft>
              <a:buFont typeface="Arial" panose="020B0604020202020204" pitchFamily="34" charset="0"/>
              <a:buChar char="•"/>
              <a:defRPr/>
            </a:pPr>
            <a:r>
              <a:rPr lang="en-US" sz="2400" b="1" kern="0" dirty="0">
                <a:latin typeface="+mj-lt"/>
                <a:hlinkClick r:id="rId4"/>
              </a:rPr>
              <a:t>https://docs.microsoft.com/en-us/bot-framework/bot-design-pattern-embed-web-site</a:t>
            </a:r>
            <a:r>
              <a:rPr lang="en-US" sz="2400" b="1" kern="0" dirty="0">
                <a:latin typeface="+mj-lt"/>
              </a:rPr>
              <a:t> </a:t>
            </a:r>
          </a:p>
        </p:txBody>
      </p:sp>
    </p:spTree>
    <p:extLst>
      <p:ext uri="{BB962C8B-B14F-4D97-AF65-F5344CB8AC3E}">
        <p14:creationId xmlns:p14="http://schemas.microsoft.com/office/powerpoint/2010/main" val="1951151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72C1B-5EBB-4CB2-82A1-57047BAC981E}"/>
              </a:ext>
            </a:extLst>
          </p:cNvPr>
          <p:cNvSpPr>
            <a:spLocks noGrp="1"/>
          </p:cNvSpPr>
          <p:nvPr>
            <p:ph type="title"/>
          </p:nvPr>
        </p:nvSpPr>
        <p:spPr/>
        <p:txBody>
          <a:bodyPr/>
          <a:lstStyle/>
          <a:p>
            <a:r>
              <a:rPr lang="en-US" dirty="0"/>
              <a:t>Fact #8: Measurement and logging</a:t>
            </a:r>
          </a:p>
        </p:txBody>
      </p:sp>
      <p:sp>
        <p:nvSpPr>
          <p:cNvPr id="3" name="Text Placeholder 2">
            <a:extLst>
              <a:ext uri="{FF2B5EF4-FFF2-40B4-BE49-F238E27FC236}">
                <a16:creationId xmlns:a16="http://schemas.microsoft.com/office/drawing/2014/main" id="{382302E1-7C83-4322-85A0-3CED5FE80C75}"/>
              </a:ext>
            </a:extLst>
          </p:cNvPr>
          <p:cNvSpPr>
            <a:spLocks noGrp="1"/>
          </p:cNvSpPr>
          <p:nvPr>
            <p:ph type="body" sz="quarter" idx="10"/>
          </p:nvPr>
        </p:nvSpPr>
        <p:spPr>
          <a:xfrm>
            <a:off x="274638" y="1212850"/>
            <a:ext cx="11888787" cy="4118050"/>
          </a:xfrm>
        </p:spPr>
        <p:txBody>
          <a:bodyPr/>
          <a:lstStyle/>
          <a:p>
            <a:r>
              <a:rPr lang="en-US" dirty="0"/>
              <a:t>If your bot doesn’t collect data and give you ways of understanding what it does well and not, you can’t make it better.  </a:t>
            </a:r>
          </a:p>
          <a:p>
            <a:endParaRPr lang="en-US" dirty="0"/>
          </a:p>
          <a:p>
            <a:r>
              <a:rPr lang="en-US" dirty="0"/>
              <a:t>No logging by default</a:t>
            </a:r>
          </a:p>
          <a:p>
            <a:endParaRPr lang="en-US" dirty="0"/>
          </a:p>
          <a:p>
            <a:r>
              <a:rPr lang="en-US" dirty="0"/>
              <a:t>Easy integration with Application Insights </a:t>
            </a:r>
          </a:p>
        </p:txBody>
      </p:sp>
    </p:spTree>
    <p:extLst>
      <p:ext uri="{BB962C8B-B14F-4D97-AF65-F5344CB8AC3E}">
        <p14:creationId xmlns:p14="http://schemas.microsoft.com/office/powerpoint/2010/main" val="4089888680"/>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30EEB-A4F2-4E5D-BFE7-7D42C855038E}"/>
              </a:ext>
            </a:extLst>
          </p:cNvPr>
          <p:cNvSpPr>
            <a:spLocks noGrp="1"/>
          </p:cNvSpPr>
          <p:nvPr>
            <p:ph type="title"/>
          </p:nvPr>
        </p:nvSpPr>
        <p:spPr/>
        <p:txBody>
          <a:bodyPr/>
          <a:lstStyle/>
          <a:p>
            <a:r>
              <a:rPr lang="en-US" dirty="0"/>
              <a:t>Resources</a:t>
            </a:r>
          </a:p>
        </p:txBody>
      </p:sp>
      <p:sp>
        <p:nvSpPr>
          <p:cNvPr id="3" name="Text Placeholder 2">
            <a:extLst>
              <a:ext uri="{FF2B5EF4-FFF2-40B4-BE49-F238E27FC236}">
                <a16:creationId xmlns:a16="http://schemas.microsoft.com/office/drawing/2014/main" id="{82AB5626-9B31-4798-9977-3D9A98617DBF}"/>
              </a:ext>
            </a:extLst>
          </p:cNvPr>
          <p:cNvSpPr>
            <a:spLocks noGrp="1"/>
          </p:cNvSpPr>
          <p:nvPr>
            <p:ph type="body" sz="quarter" idx="10"/>
          </p:nvPr>
        </p:nvSpPr>
        <p:spPr>
          <a:xfrm>
            <a:off x="274638" y="1212850"/>
            <a:ext cx="11888787" cy="4339650"/>
          </a:xfrm>
        </p:spPr>
        <p:txBody>
          <a:bodyPr/>
          <a:lstStyle/>
          <a:p>
            <a:r>
              <a:rPr lang="en-US" dirty="0"/>
              <a:t>Developer portal: </a:t>
            </a:r>
            <a:r>
              <a:rPr lang="en-US" dirty="0">
                <a:hlinkClick r:id="rId2"/>
              </a:rPr>
              <a:t>http://dev.botframework.com</a:t>
            </a:r>
            <a:endParaRPr lang="en-US" dirty="0"/>
          </a:p>
          <a:p>
            <a:r>
              <a:rPr lang="en-US" dirty="0"/>
              <a:t>Bot directory: </a:t>
            </a:r>
            <a:r>
              <a:rPr lang="en-US" dirty="0">
                <a:hlinkClick r:id="rId3"/>
              </a:rPr>
              <a:t>http://bots.botframework.com</a:t>
            </a:r>
            <a:endParaRPr lang="en-US" dirty="0"/>
          </a:p>
          <a:p>
            <a:r>
              <a:rPr lang="en-US" dirty="0"/>
              <a:t>Documentation: </a:t>
            </a:r>
            <a:r>
              <a:rPr lang="en-US" dirty="0">
                <a:hlinkClick r:id="rId4"/>
              </a:rPr>
              <a:t>http://docs.botframework.com</a:t>
            </a:r>
            <a:r>
              <a:rPr lang="en-US" dirty="0"/>
              <a:t> </a:t>
            </a:r>
          </a:p>
          <a:p>
            <a:r>
              <a:rPr lang="en-US" dirty="0"/>
              <a:t>Visual Studio template: </a:t>
            </a:r>
            <a:r>
              <a:rPr lang="en-US" dirty="0">
                <a:hlinkClick r:id="rId5"/>
              </a:rPr>
              <a:t>http://aka.ms/bf-bc-vstemplate</a:t>
            </a:r>
            <a:r>
              <a:rPr lang="en-US" dirty="0"/>
              <a:t> </a:t>
            </a:r>
          </a:p>
          <a:p>
            <a:r>
              <a:rPr lang="en-US" dirty="0"/>
              <a:t>Bot Framework Emulator: </a:t>
            </a:r>
            <a:r>
              <a:rPr lang="en-US" dirty="0">
                <a:hlinkClick r:id="rId6"/>
              </a:rPr>
              <a:t>http://emulator.botframework.com</a:t>
            </a:r>
            <a:r>
              <a:rPr lang="en-US" dirty="0"/>
              <a:t> </a:t>
            </a:r>
          </a:p>
          <a:p>
            <a:r>
              <a:rPr lang="en-US" dirty="0"/>
              <a:t>Best sample code</a:t>
            </a:r>
            <a:r>
              <a:rPr lang="en-US"/>
              <a:t>: </a:t>
            </a:r>
            <a:r>
              <a:rPr lang="en-US">
                <a:hlinkClick r:id="rId7"/>
              </a:rPr>
              <a:t>http://aka.ms/JenBotSamples</a:t>
            </a:r>
            <a:r>
              <a:rPr lang="en-US"/>
              <a:t> </a:t>
            </a:r>
            <a:endParaRPr lang="en-US" dirty="0"/>
          </a:p>
          <a:p>
            <a:r>
              <a:rPr lang="en-US" dirty="0"/>
              <a:t>GitHub repo: </a:t>
            </a:r>
            <a:r>
              <a:rPr lang="en-US" dirty="0">
                <a:hlinkClick r:id="rId8"/>
              </a:rPr>
              <a:t>http://github.com/Microsoft/BotBuilder</a:t>
            </a:r>
            <a:r>
              <a:rPr lang="en-US" dirty="0"/>
              <a:t>  </a:t>
            </a:r>
          </a:p>
        </p:txBody>
      </p:sp>
    </p:spTree>
    <p:extLst>
      <p:ext uri="{BB962C8B-B14F-4D97-AF65-F5344CB8AC3E}">
        <p14:creationId xmlns:p14="http://schemas.microsoft.com/office/powerpoint/2010/main" val="3443055126"/>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D0943AE-2241-4BEF-A2E9-3B399E15C620}"/>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EC3CB0E0-6FC6-4F87-B6B6-D60C2AC97B15}"/>
              </a:ext>
            </a:extLst>
          </p:cNvPr>
          <p:cNvSpPr>
            <a:spLocks noGrp="1"/>
          </p:cNvSpPr>
          <p:nvPr>
            <p:ph type="body" sz="quarter" idx="12"/>
          </p:nvPr>
        </p:nvSpPr>
        <p:spPr>
          <a:xfrm>
            <a:off x="274638" y="4411662"/>
            <a:ext cx="7619999" cy="2068259"/>
          </a:xfrm>
        </p:spPr>
        <p:txBody>
          <a:bodyPr/>
          <a:lstStyle/>
          <a:p>
            <a:r>
              <a:rPr lang="en-US" dirty="0"/>
              <a:t>Jennifer Marsman</a:t>
            </a:r>
          </a:p>
          <a:p>
            <a:r>
              <a:rPr lang="en-US" dirty="0"/>
              <a:t>Principal Software Development Engineer</a:t>
            </a:r>
          </a:p>
          <a:p>
            <a:r>
              <a:rPr lang="en-US" dirty="0">
                <a:hlinkClick r:id="rId2"/>
              </a:rPr>
              <a:t>http://blogs.msdn.microsoft.com/jennifer</a:t>
            </a:r>
            <a:endParaRPr lang="en-US" dirty="0"/>
          </a:p>
          <a:p>
            <a:r>
              <a:rPr lang="en-US" dirty="0"/>
              <a:t>Twitter: @</a:t>
            </a:r>
            <a:r>
              <a:rPr lang="en-US" dirty="0" err="1"/>
              <a:t>JenniferMarsman</a:t>
            </a:r>
            <a:endParaRPr lang="en-US" dirty="0"/>
          </a:p>
        </p:txBody>
      </p:sp>
    </p:spTree>
    <p:extLst>
      <p:ext uri="{BB962C8B-B14F-4D97-AF65-F5344CB8AC3E}">
        <p14:creationId xmlns:p14="http://schemas.microsoft.com/office/powerpoint/2010/main" val="33332203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A1D69-ED4E-4A6C-8FAD-9D3D12624F80}"/>
              </a:ext>
            </a:extLst>
          </p:cNvPr>
          <p:cNvSpPr>
            <a:spLocks noGrp="1"/>
          </p:cNvSpPr>
          <p:nvPr>
            <p:ph type="title"/>
          </p:nvPr>
        </p:nvSpPr>
        <p:spPr/>
        <p:txBody>
          <a:bodyPr/>
          <a:lstStyle/>
          <a:p>
            <a:r>
              <a:rPr lang="en-US" dirty="0"/>
              <a:t>Architecture of a typical bot</a:t>
            </a:r>
          </a:p>
        </p:txBody>
      </p:sp>
      <p:sp>
        <p:nvSpPr>
          <p:cNvPr id="4" name="Flowchart: Process 8">
            <a:extLst>
              <a:ext uri="{FF2B5EF4-FFF2-40B4-BE49-F238E27FC236}">
                <a16:creationId xmlns:a16="http://schemas.microsoft.com/office/drawing/2014/main" id="{F7E4BD4D-4570-45A0-BA74-F5B93D3120B4}"/>
              </a:ext>
            </a:extLst>
          </p:cNvPr>
          <p:cNvSpPr/>
          <p:nvPr/>
        </p:nvSpPr>
        <p:spPr bwMode="auto">
          <a:xfrm>
            <a:off x="206210" y="2811463"/>
            <a:ext cx="2141771" cy="984558"/>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Your bot code</a:t>
            </a:r>
          </a:p>
        </p:txBody>
      </p:sp>
      <p:sp>
        <p:nvSpPr>
          <p:cNvPr id="5" name="Rectangle 4">
            <a:extLst>
              <a:ext uri="{FF2B5EF4-FFF2-40B4-BE49-F238E27FC236}">
                <a16:creationId xmlns:a16="http://schemas.microsoft.com/office/drawing/2014/main" id="{C3D08F00-68FE-4581-A69D-89A0BF59BC4E}"/>
              </a:ext>
            </a:extLst>
          </p:cNvPr>
          <p:cNvSpPr/>
          <p:nvPr/>
        </p:nvSpPr>
        <p:spPr>
          <a:xfrm>
            <a:off x="3602442" y="4815479"/>
            <a:ext cx="4901795" cy="1697259"/>
          </a:xfrm>
          <a:prstGeom prst="rect">
            <a:avLst/>
          </a:prstGeom>
          <a:solidFill>
            <a:schemeClr val="bg1">
              <a:lumMod val="95000"/>
            </a:schemeClr>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1"/>
              </a:solidFill>
              <a:effectLst/>
              <a:uLnTx/>
              <a:uFillTx/>
            </a:endParaRPr>
          </a:p>
        </p:txBody>
      </p:sp>
      <p:sp>
        <p:nvSpPr>
          <p:cNvPr id="6" name="Rectangle 5">
            <a:extLst>
              <a:ext uri="{FF2B5EF4-FFF2-40B4-BE49-F238E27FC236}">
                <a16:creationId xmlns:a16="http://schemas.microsoft.com/office/drawing/2014/main" id="{2FB7F73F-9401-4F67-9DBA-FDD650444844}"/>
              </a:ext>
            </a:extLst>
          </p:cNvPr>
          <p:cNvSpPr/>
          <p:nvPr/>
        </p:nvSpPr>
        <p:spPr>
          <a:xfrm>
            <a:off x="4882504" y="5696841"/>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Entity</a:t>
            </a:r>
            <a:b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b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Extraction</a:t>
            </a:r>
          </a:p>
        </p:txBody>
      </p:sp>
      <p:sp>
        <p:nvSpPr>
          <p:cNvPr id="7" name="Rectangle 6">
            <a:extLst>
              <a:ext uri="{FF2B5EF4-FFF2-40B4-BE49-F238E27FC236}">
                <a16:creationId xmlns:a16="http://schemas.microsoft.com/office/drawing/2014/main" id="{28CD564C-9943-4776-B7C6-C9E33E345E74}"/>
              </a:ext>
            </a:extLst>
          </p:cNvPr>
          <p:cNvSpPr/>
          <p:nvPr/>
        </p:nvSpPr>
        <p:spPr>
          <a:xfrm>
            <a:off x="3823623" y="5696841"/>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Speech</a:t>
            </a:r>
          </a:p>
        </p:txBody>
      </p:sp>
      <p:sp>
        <p:nvSpPr>
          <p:cNvPr id="8" name="Rectangle 7">
            <a:extLst>
              <a:ext uri="{FF2B5EF4-FFF2-40B4-BE49-F238E27FC236}">
                <a16:creationId xmlns:a16="http://schemas.microsoft.com/office/drawing/2014/main" id="{823EFD77-2122-49D4-B10A-66AA7FFFCF4D}"/>
              </a:ext>
            </a:extLst>
          </p:cNvPr>
          <p:cNvSpPr/>
          <p:nvPr/>
        </p:nvSpPr>
        <p:spPr>
          <a:xfrm>
            <a:off x="5941385" y="4992012"/>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Bot Clipboard w entities</a:t>
            </a:r>
          </a:p>
        </p:txBody>
      </p:sp>
      <p:sp>
        <p:nvSpPr>
          <p:cNvPr id="9" name="Rectangle 8">
            <a:extLst>
              <a:ext uri="{FF2B5EF4-FFF2-40B4-BE49-F238E27FC236}">
                <a16:creationId xmlns:a16="http://schemas.microsoft.com/office/drawing/2014/main" id="{448391F7-17D2-4C39-A86A-D05F6D91A3DF}"/>
              </a:ext>
            </a:extLst>
          </p:cNvPr>
          <p:cNvSpPr/>
          <p:nvPr/>
        </p:nvSpPr>
        <p:spPr>
          <a:xfrm>
            <a:off x="3823623" y="4992012"/>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Natural Language</a:t>
            </a:r>
          </a:p>
        </p:txBody>
      </p:sp>
      <p:sp>
        <p:nvSpPr>
          <p:cNvPr id="10" name="Rectangle 9">
            <a:extLst>
              <a:ext uri="{FF2B5EF4-FFF2-40B4-BE49-F238E27FC236}">
                <a16:creationId xmlns:a16="http://schemas.microsoft.com/office/drawing/2014/main" id="{2164D05E-AB03-43FF-9931-FC736C386079}"/>
              </a:ext>
            </a:extLst>
          </p:cNvPr>
          <p:cNvSpPr/>
          <p:nvPr/>
        </p:nvSpPr>
        <p:spPr>
          <a:xfrm>
            <a:off x="4882504" y="4992012"/>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Translation</a:t>
            </a:r>
          </a:p>
        </p:txBody>
      </p:sp>
      <p:sp>
        <p:nvSpPr>
          <p:cNvPr id="11" name="Rectangle 10">
            <a:extLst>
              <a:ext uri="{FF2B5EF4-FFF2-40B4-BE49-F238E27FC236}">
                <a16:creationId xmlns:a16="http://schemas.microsoft.com/office/drawing/2014/main" id="{9027177F-E630-4767-88A2-A3ED067742F1}"/>
              </a:ext>
            </a:extLst>
          </p:cNvPr>
          <p:cNvSpPr/>
          <p:nvPr/>
        </p:nvSpPr>
        <p:spPr>
          <a:xfrm>
            <a:off x="5136884" y="4456971"/>
            <a:ext cx="2069797" cy="338554"/>
          </a:xfrm>
          <a:prstGeom prst="rect">
            <a:avLst/>
          </a:prstGeom>
        </p:spPr>
        <p:txBody>
          <a:bodyPr wrap="none">
            <a:spAutoFit/>
          </a:bodyP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effectLst/>
                <a:uLnTx/>
                <a:uFillTx/>
                <a:cs typeface="Segoe UI Light" panose="020B0502040204020203" pitchFamily="34" charset="0"/>
              </a:rPr>
              <a:t>+ Intelligent Services</a:t>
            </a:r>
          </a:p>
        </p:txBody>
      </p:sp>
      <p:sp>
        <p:nvSpPr>
          <p:cNvPr id="12" name="Rectangle 11">
            <a:extLst>
              <a:ext uri="{FF2B5EF4-FFF2-40B4-BE49-F238E27FC236}">
                <a16:creationId xmlns:a16="http://schemas.microsoft.com/office/drawing/2014/main" id="{F22307E7-DDD2-4324-B0F1-327283E1DFBD}"/>
              </a:ext>
            </a:extLst>
          </p:cNvPr>
          <p:cNvSpPr/>
          <p:nvPr/>
        </p:nvSpPr>
        <p:spPr>
          <a:xfrm>
            <a:off x="5941385" y="5696841"/>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Bing Knowledge</a:t>
            </a:r>
          </a:p>
        </p:txBody>
      </p:sp>
      <p:sp>
        <p:nvSpPr>
          <p:cNvPr id="13" name="Rectangle 12">
            <a:extLst>
              <a:ext uri="{FF2B5EF4-FFF2-40B4-BE49-F238E27FC236}">
                <a16:creationId xmlns:a16="http://schemas.microsoft.com/office/drawing/2014/main" id="{D198B27B-E239-4330-BF69-3E0388FC31C6}"/>
              </a:ext>
            </a:extLst>
          </p:cNvPr>
          <p:cNvSpPr/>
          <p:nvPr/>
        </p:nvSpPr>
        <p:spPr>
          <a:xfrm>
            <a:off x="7000265" y="4992012"/>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User</a:t>
            </a:r>
            <a:b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b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Preferences</a:t>
            </a:r>
          </a:p>
        </p:txBody>
      </p:sp>
      <p:sp>
        <p:nvSpPr>
          <p:cNvPr id="14" name="Rectangle 13">
            <a:extLst>
              <a:ext uri="{FF2B5EF4-FFF2-40B4-BE49-F238E27FC236}">
                <a16:creationId xmlns:a16="http://schemas.microsoft.com/office/drawing/2014/main" id="{72F5D3CC-B448-4B21-B2EF-8C27A04A4ADF}"/>
              </a:ext>
            </a:extLst>
          </p:cNvPr>
          <p:cNvSpPr/>
          <p:nvPr/>
        </p:nvSpPr>
        <p:spPr>
          <a:xfrm>
            <a:off x="7000265" y="5696841"/>
            <a:ext cx="1005840" cy="640080"/>
          </a:xfrm>
          <a:prstGeom prst="rect">
            <a:avLst/>
          </a:prstGeom>
          <a:solidFill>
            <a:schemeClr val="accent1"/>
          </a:solidFill>
          <a:ln w="31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cs typeface="Segoe UI Light" panose="020B0502040204020203" pitchFamily="34" charset="0"/>
              </a:rPr>
              <a:t>Image Intelligence</a:t>
            </a:r>
          </a:p>
        </p:txBody>
      </p:sp>
      <p:sp>
        <p:nvSpPr>
          <p:cNvPr id="15" name="Rectangle 14">
            <a:extLst>
              <a:ext uri="{FF2B5EF4-FFF2-40B4-BE49-F238E27FC236}">
                <a16:creationId xmlns:a16="http://schemas.microsoft.com/office/drawing/2014/main" id="{197829CB-7A0F-45D3-B0D5-42AE5CEF37F7}"/>
              </a:ext>
            </a:extLst>
          </p:cNvPr>
          <p:cNvSpPr/>
          <p:nvPr/>
        </p:nvSpPr>
        <p:spPr>
          <a:xfrm>
            <a:off x="7987416" y="5246310"/>
            <a:ext cx="436338" cy="523220"/>
          </a:xfrm>
          <a:prstGeom prst="rect">
            <a:avLst/>
          </a:prstGeom>
        </p:spPr>
        <p:txBody>
          <a:bodyPr wrap="none">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2800" b="1" i="0" u="none" strike="noStrike" kern="0" cap="none" spc="0" normalizeH="0" baseline="0" noProof="0" dirty="0">
                <a:ln>
                  <a:noFill/>
                </a:ln>
                <a:effectLst/>
                <a:uLnTx/>
                <a:uFillTx/>
                <a:cs typeface="Segoe UI Light" panose="020B0502040204020203" pitchFamily="34" charset="0"/>
              </a:rPr>
              <a:t>…</a:t>
            </a:r>
            <a:endParaRPr kumimoji="0" lang="en-US" sz="2800" b="1" i="0" u="none" strike="noStrike" kern="0" cap="none" spc="0" normalizeH="0" baseline="0" noProof="0" dirty="0">
              <a:ln>
                <a:noFill/>
              </a:ln>
              <a:effectLst/>
              <a:uLnTx/>
              <a:uFillTx/>
            </a:endParaRPr>
          </a:p>
        </p:txBody>
      </p:sp>
      <p:sp>
        <p:nvSpPr>
          <p:cNvPr id="16" name="Rectangle 15">
            <a:extLst>
              <a:ext uri="{FF2B5EF4-FFF2-40B4-BE49-F238E27FC236}">
                <a16:creationId xmlns:a16="http://schemas.microsoft.com/office/drawing/2014/main" id="{7569FAF3-86B4-479A-A35B-2B08C5F56376}"/>
              </a:ext>
            </a:extLst>
          </p:cNvPr>
          <p:cNvSpPr/>
          <p:nvPr/>
        </p:nvSpPr>
        <p:spPr>
          <a:xfrm>
            <a:off x="3570161" y="2151781"/>
            <a:ext cx="4901795" cy="1344285"/>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chemeClr val="bg1"/>
              </a:solidFill>
              <a:effectLst/>
              <a:uLnTx/>
              <a:uFillTx/>
              <a:cs typeface="Segoe UI Light" panose="020B0502040204020203" pitchFamily="34" charset="0"/>
            </a:endParaRPr>
          </a:p>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chemeClr val="bg1"/>
                </a:solidFill>
                <a:effectLst/>
                <a:uLnTx/>
                <a:uFillTx/>
                <a:cs typeface="Segoe UI Light" panose="020B0502040204020203" pitchFamily="34" charset="0"/>
              </a:rPr>
              <a:t>Message input &lt;&gt; output</a:t>
            </a:r>
          </a:p>
          <a:p>
            <a:pPr marL="0" marR="0" lvl="0" indent="0" algn="ctr" defTabSz="914225" eaLnBrk="1" fontAlgn="auto" latinLnBrk="0" hangingPunct="1">
              <a:lnSpc>
                <a:spcPct val="100000"/>
              </a:lnSpc>
              <a:spcBef>
                <a:spcPts val="0"/>
              </a:spcBef>
              <a:spcAft>
                <a:spcPts val="0"/>
              </a:spcAft>
              <a:buClrTx/>
              <a:buSzTx/>
              <a:buFontTx/>
              <a:buNone/>
              <a:tabLst/>
              <a:defRPr/>
            </a:pPr>
            <a:r>
              <a:rPr lang="pt-BR" sz="1600" kern="0" dirty="0">
                <a:solidFill>
                  <a:schemeClr val="bg1"/>
                </a:solidFill>
                <a:cs typeface="Segoe UI Light" panose="020B0502040204020203" pitchFamily="34" charset="0"/>
              </a:rPr>
              <a:t>S</a:t>
            </a:r>
            <a:r>
              <a:rPr lang="en-US" sz="1600" kern="0" dirty="0" err="1">
                <a:solidFill>
                  <a:schemeClr val="bg1"/>
                </a:solidFill>
                <a:cs typeface="Segoe UI Light" panose="020B0502040204020203" pitchFamily="34" charset="0"/>
              </a:rPr>
              <a:t>tate</a:t>
            </a:r>
            <a:r>
              <a:rPr lang="en-US" sz="1600" kern="0" dirty="0">
                <a:solidFill>
                  <a:schemeClr val="bg1"/>
                </a:solidFill>
                <a:cs typeface="Segoe UI Light" panose="020B0502040204020203" pitchFamily="34" charset="0"/>
              </a:rPr>
              <a:t> Management</a:t>
            </a:r>
            <a:endParaRPr kumimoji="0" lang="en-US" sz="1600" b="0" i="0" u="none" strike="noStrike" kern="0" cap="none" spc="0" normalizeH="0" baseline="0" noProof="0" dirty="0">
              <a:ln>
                <a:noFill/>
              </a:ln>
              <a:solidFill>
                <a:schemeClr val="bg1"/>
              </a:solidFill>
              <a:effectLst/>
              <a:uLnTx/>
              <a:uFillTx/>
              <a:cs typeface="Segoe UI Light" panose="020B0502040204020203" pitchFamily="34" charset="0"/>
            </a:endParaRPr>
          </a:p>
          <a:p>
            <a:pPr marL="0" marR="0" lvl="0" indent="0"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cs typeface="Segoe UI Light" panose="020B0502040204020203" pitchFamily="34" charset="0"/>
            </a:endParaRPr>
          </a:p>
        </p:txBody>
      </p:sp>
      <p:sp>
        <p:nvSpPr>
          <p:cNvPr id="17" name="TextBox 16">
            <a:extLst>
              <a:ext uri="{FF2B5EF4-FFF2-40B4-BE49-F238E27FC236}">
                <a16:creationId xmlns:a16="http://schemas.microsoft.com/office/drawing/2014/main" id="{391BD8E5-F366-4DCA-861C-863E0BCD3617}"/>
              </a:ext>
            </a:extLst>
          </p:cNvPr>
          <p:cNvSpPr txBox="1"/>
          <p:nvPr/>
        </p:nvSpPr>
        <p:spPr>
          <a:xfrm>
            <a:off x="4846580" y="1733498"/>
            <a:ext cx="2356813" cy="338554"/>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effectLst/>
                <a:uLnTx/>
                <a:uFillTx/>
                <a:cs typeface="Segoe UI Light" panose="020B0502040204020203" pitchFamily="34" charset="0"/>
              </a:rPr>
              <a:t>Bot Connector Service</a:t>
            </a:r>
          </a:p>
        </p:txBody>
      </p:sp>
      <p:sp>
        <p:nvSpPr>
          <p:cNvPr id="18" name="TextBox 17">
            <a:extLst>
              <a:ext uri="{FF2B5EF4-FFF2-40B4-BE49-F238E27FC236}">
                <a16:creationId xmlns:a16="http://schemas.microsoft.com/office/drawing/2014/main" id="{B0FE1A45-7EDD-4F2C-B8C5-BDCA8920B75B}"/>
              </a:ext>
            </a:extLst>
          </p:cNvPr>
          <p:cNvSpPr txBox="1"/>
          <p:nvPr/>
        </p:nvSpPr>
        <p:spPr>
          <a:xfrm>
            <a:off x="8580437" y="339308"/>
            <a:ext cx="2961067" cy="338554"/>
          </a:xfrm>
          <a:prstGeom prst="rect">
            <a:avLst/>
          </a:prstGeom>
          <a:noFill/>
        </p:spPr>
        <p:txBody>
          <a:bodyPr wrap="non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effectLst/>
                <a:uLnTx/>
                <a:uFillTx/>
                <a:cs typeface="Segoe UI Light" panose="020B0502040204020203" pitchFamily="34" charset="0"/>
              </a:rPr>
              <a:t>Conversation Canvas/Channels</a:t>
            </a:r>
          </a:p>
        </p:txBody>
      </p:sp>
      <p:sp>
        <p:nvSpPr>
          <p:cNvPr id="19" name="Rectangle 18">
            <a:extLst>
              <a:ext uri="{FF2B5EF4-FFF2-40B4-BE49-F238E27FC236}">
                <a16:creationId xmlns:a16="http://schemas.microsoft.com/office/drawing/2014/main" id="{9D90A120-45C5-4C58-AC61-6A67A63F78F7}"/>
              </a:ext>
            </a:extLst>
          </p:cNvPr>
          <p:cNvSpPr/>
          <p:nvPr/>
        </p:nvSpPr>
        <p:spPr>
          <a:xfrm>
            <a:off x="8951457" y="5936404"/>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a:t>
            </a:r>
          </a:p>
        </p:txBody>
      </p:sp>
      <p:sp>
        <p:nvSpPr>
          <p:cNvPr id="20" name="Rectangle 19">
            <a:extLst>
              <a:ext uri="{FF2B5EF4-FFF2-40B4-BE49-F238E27FC236}">
                <a16:creationId xmlns:a16="http://schemas.microsoft.com/office/drawing/2014/main" id="{9FD23FBE-EF59-43A1-B850-074D9DB68DA7}"/>
              </a:ext>
            </a:extLst>
          </p:cNvPr>
          <p:cNvSpPr/>
          <p:nvPr/>
        </p:nvSpPr>
        <p:spPr>
          <a:xfrm>
            <a:off x="9028940" y="6017771"/>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1"/>
                </a:solidFill>
                <a:effectLst/>
                <a:uLnTx/>
                <a:uFillTx/>
                <a:cs typeface="Segoe UI Light" panose="020B0502040204020203" pitchFamily="34" charset="0"/>
              </a:rPr>
              <a:t>…</a:t>
            </a:r>
          </a:p>
        </p:txBody>
      </p:sp>
      <p:sp>
        <p:nvSpPr>
          <p:cNvPr id="21" name="Rectangle 20">
            <a:extLst>
              <a:ext uri="{FF2B5EF4-FFF2-40B4-BE49-F238E27FC236}">
                <a16:creationId xmlns:a16="http://schemas.microsoft.com/office/drawing/2014/main" id="{E39840F8-5060-4F39-AA56-0113B3A47722}"/>
              </a:ext>
            </a:extLst>
          </p:cNvPr>
          <p:cNvSpPr/>
          <p:nvPr/>
        </p:nvSpPr>
        <p:spPr>
          <a:xfrm>
            <a:off x="9101430" y="6146979"/>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cs typeface="Segoe UI Light" panose="020B0502040204020203" pitchFamily="34" charset="0"/>
              </a:rPr>
              <a:t>…</a:t>
            </a:r>
          </a:p>
        </p:txBody>
      </p:sp>
      <p:cxnSp>
        <p:nvCxnSpPr>
          <p:cNvPr id="22" name="Straight Arrow Connector 21">
            <a:extLst>
              <a:ext uri="{FF2B5EF4-FFF2-40B4-BE49-F238E27FC236}">
                <a16:creationId xmlns:a16="http://schemas.microsoft.com/office/drawing/2014/main" id="{04534310-6492-489A-BDA4-BD2DB7A0E853}"/>
              </a:ext>
            </a:extLst>
          </p:cNvPr>
          <p:cNvCxnSpPr/>
          <p:nvPr/>
        </p:nvCxnSpPr>
        <p:spPr>
          <a:xfrm>
            <a:off x="6232150" y="3692433"/>
            <a:ext cx="0" cy="829044"/>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3371EB5-E6E5-4967-BFFC-AC10AC0D9280}"/>
              </a:ext>
            </a:extLst>
          </p:cNvPr>
          <p:cNvCxnSpPr>
            <a:cxnSpLocks/>
          </p:cNvCxnSpPr>
          <p:nvPr/>
        </p:nvCxnSpPr>
        <p:spPr>
          <a:xfrm>
            <a:off x="2395747" y="3676005"/>
            <a:ext cx="1187673" cy="1139475"/>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24E93CA-CBAD-4D3A-8C04-B81B00623D42}"/>
              </a:ext>
            </a:extLst>
          </p:cNvPr>
          <p:cNvCxnSpPr/>
          <p:nvPr/>
        </p:nvCxnSpPr>
        <p:spPr>
          <a:xfrm>
            <a:off x="2315700" y="3204727"/>
            <a:ext cx="1254461" cy="0"/>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85F49C9-619E-4B6D-BA30-551D8037C089}"/>
              </a:ext>
            </a:extLst>
          </p:cNvPr>
          <p:cNvCxnSpPr>
            <a:cxnSpLocks/>
            <a:stCxn id="4" idx="2"/>
          </p:cNvCxnSpPr>
          <p:nvPr/>
        </p:nvCxnSpPr>
        <p:spPr>
          <a:xfrm>
            <a:off x="1277096" y="3796021"/>
            <a:ext cx="0" cy="1092972"/>
          </a:xfrm>
          <a:prstGeom prst="straightConnector1">
            <a:avLst/>
          </a:prstGeom>
          <a:ln w="349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Flowchart: Process 8">
            <a:extLst>
              <a:ext uri="{FF2B5EF4-FFF2-40B4-BE49-F238E27FC236}">
                <a16:creationId xmlns:a16="http://schemas.microsoft.com/office/drawing/2014/main" id="{FE08F99B-B1A3-421A-8FFE-90C3F9C56951}"/>
              </a:ext>
            </a:extLst>
          </p:cNvPr>
          <p:cNvSpPr/>
          <p:nvPr/>
        </p:nvSpPr>
        <p:spPr bwMode="auto">
          <a:xfrm>
            <a:off x="198437" y="4898254"/>
            <a:ext cx="2667298" cy="1614484"/>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lIns="89603" tIns="89603" rIns="33605" bIns="33605" rtlCol="0" anchor="ctr" anchorCtr="0"/>
          <a:lstStyle/>
          <a:p>
            <a:pPr marL="0" marR="0" lvl="0" indent="0" algn="ctr" defTabSz="913511"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Other services, APIs,</a:t>
            </a:r>
          </a:p>
          <a:p>
            <a:pPr marL="0" marR="0" lvl="0" indent="0" algn="ctr" defTabSz="913511"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Databases, Azure Machine Learning, Azure Search, </a:t>
            </a:r>
            <a:r>
              <a:rPr kumimoji="0" lang="en-US" sz="1800" b="0" i="0" u="none" strike="noStrike" kern="0" cap="none" spc="0" normalizeH="0" baseline="0" noProof="0" dirty="0" err="1">
                <a:ln>
                  <a:noFill/>
                </a:ln>
                <a:solidFill>
                  <a:schemeClr val="bg1"/>
                </a:solidFill>
                <a:effectLst/>
                <a:uLnTx/>
                <a:uFillTx/>
                <a:latin typeface="+mj-lt"/>
                <a:ea typeface="Segoe UI" pitchFamily="34" charset="0"/>
                <a:cs typeface="Segoe UI" pitchFamily="34" charset="0"/>
              </a:rPr>
              <a:t>etc</a:t>
            </a:r>
            <a:r>
              <a:rPr kumimoji="0" lang="is-I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rPr>
              <a:t>…</a:t>
            </a:r>
            <a:endParaRPr kumimoji="0" lang="en-US" sz="1800" b="0" i="0" u="none" strike="noStrike" kern="0" cap="none" spc="0" normalizeH="0" baseline="0" noProof="0" dirty="0">
              <a:ln>
                <a:noFill/>
              </a:ln>
              <a:solidFill>
                <a:schemeClr val="bg1"/>
              </a:solidFill>
              <a:effectLst/>
              <a:uLnTx/>
              <a:uFillTx/>
              <a:latin typeface="+mj-lt"/>
              <a:ea typeface="Segoe UI" pitchFamily="34" charset="0"/>
              <a:cs typeface="Segoe UI" pitchFamily="34" charset="0"/>
            </a:endParaRPr>
          </a:p>
        </p:txBody>
      </p:sp>
      <p:sp>
        <p:nvSpPr>
          <p:cNvPr id="27" name="TextBox 26">
            <a:extLst>
              <a:ext uri="{FF2B5EF4-FFF2-40B4-BE49-F238E27FC236}">
                <a16:creationId xmlns:a16="http://schemas.microsoft.com/office/drawing/2014/main" id="{20C45FA6-1795-4D6E-A6E9-C18E13F790F2}"/>
              </a:ext>
            </a:extLst>
          </p:cNvPr>
          <p:cNvSpPr txBox="1"/>
          <p:nvPr/>
        </p:nvSpPr>
        <p:spPr>
          <a:xfrm>
            <a:off x="2301159" y="2896519"/>
            <a:ext cx="1770339" cy="276999"/>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effectLst/>
                <a:uLnTx/>
                <a:uFillTx/>
                <a:cs typeface="Segoe UI Light" panose="020B0502040204020203" pitchFamily="34" charset="0"/>
              </a:rPr>
              <a:t>Bot Builder SDK</a:t>
            </a:r>
            <a:endParaRPr kumimoji="0" lang="en-US" sz="1200" b="0" i="0" u="none" strike="noStrike" kern="0" cap="none" spc="0" normalizeH="0" baseline="0" noProof="0" dirty="0">
              <a:ln>
                <a:noFill/>
              </a:ln>
              <a:effectLst/>
              <a:uLnTx/>
              <a:uFillTx/>
              <a:cs typeface="Segoe UI Light" panose="020B0502040204020203" pitchFamily="34" charset="0"/>
            </a:endParaRPr>
          </a:p>
        </p:txBody>
      </p:sp>
      <p:sp>
        <p:nvSpPr>
          <p:cNvPr id="28" name="TextBox 27">
            <a:extLst>
              <a:ext uri="{FF2B5EF4-FFF2-40B4-BE49-F238E27FC236}">
                <a16:creationId xmlns:a16="http://schemas.microsoft.com/office/drawing/2014/main" id="{766DF940-D717-41C1-BA7A-F93A5207234C}"/>
              </a:ext>
            </a:extLst>
          </p:cNvPr>
          <p:cNvSpPr txBox="1"/>
          <p:nvPr/>
        </p:nvSpPr>
        <p:spPr>
          <a:xfrm rot="2554578">
            <a:off x="2462063" y="4152483"/>
            <a:ext cx="1770339" cy="276999"/>
          </a:xfrm>
          <a:prstGeom prst="rect">
            <a:avLst/>
          </a:prstGeom>
          <a:noFill/>
        </p:spPr>
        <p:txBody>
          <a:bodyPr wrap="square" rtlCol="0">
            <a:spAutoFit/>
          </a:bodyPr>
          <a:lstStyle/>
          <a:p>
            <a:pPr marL="0" marR="0" lvl="0" indent="0" defTabSz="914225"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effectLst/>
                <a:uLnTx/>
                <a:uFillTx/>
                <a:cs typeface="Segoe UI Light" panose="020B0502040204020203" pitchFamily="34" charset="0"/>
              </a:rPr>
              <a:t>API, SDK calls</a:t>
            </a:r>
          </a:p>
        </p:txBody>
      </p:sp>
      <p:cxnSp>
        <p:nvCxnSpPr>
          <p:cNvPr id="29" name="Straight Arrow Connector 28">
            <a:extLst>
              <a:ext uri="{FF2B5EF4-FFF2-40B4-BE49-F238E27FC236}">
                <a16:creationId xmlns:a16="http://schemas.microsoft.com/office/drawing/2014/main" id="{ABAF0D3F-CA69-4CE1-B840-BCD34E285D85}"/>
              </a:ext>
            </a:extLst>
          </p:cNvPr>
          <p:cNvCxnSpPr/>
          <p:nvPr/>
        </p:nvCxnSpPr>
        <p:spPr>
          <a:xfrm flipV="1">
            <a:off x="8546901" y="1681192"/>
            <a:ext cx="308195" cy="6105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4BC3D72-5473-4974-8641-B2BEDA0AB939}"/>
              </a:ext>
            </a:extLst>
          </p:cNvPr>
          <p:cNvCxnSpPr/>
          <p:nvPr/>
        </p:nvCxnSpPr>
        <p:spPr>
          <a:xfrm flipV="1">
            <a:off x="8546901" y="2605671"/>
            <a:ext cx="349017" cy="857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529CAD1-DBB9-4EF5-8C79-1C6869009E00}"/>
              </a:ext>
            </a:extLst>
          </p:cNvPr>
          <p:cNvCxnSpPr/>
          <p:nvPr/>
        </p:nvCxnSpPr>
        <p:spPr>
          <a:xfrm>
            <a:off x="8565464" y="3029172"/>
            <a:ext cx="301943" cy="3673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BA2C19A-A489-4998-B74C-3329D56BE76A}"/>
              </a:ext>
            </a:extLst>
          </p:cNvPr>
          <p:cNvCxnSpPr/>
          <p:nvPr/>
        </p:nvCxnSpPr>
        <p:spPr>
          <a:xfrm>
            <a:off x="8540065" y="3445408"/>
            <a:ext cx="355853" cy="13119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82F32383-93FB-4572-BB9F-1AE4D98365FE}"/>
              </a:ext>
            </a:extLst>
          </p:cNvPr>
          <p:cNvGrpSpPr/>
          <p:nvPr/>
        </p:nvGrpSpPr>
        <p:grpSpPr>
          <a:xfrm>
            <a:off x="8951457" y="830262"/>
            <a:ext cx="2116963" cy="367090"/>
            <a:chOff x="9146658" y="1243275"/>
            <a:chExt cx="2116963" cy="367090"/>
          </a:xfrm>
        </p:grpSpPr>
        <p:sp>
          <p:nvSpPr>
            <p:cNvPr id="34" name="Rectangle 33">
              <a:extLst>
                <a:ext uri="{FF2B5EF4-FFF2-40B4-BE49-F238E27FC236}">
                  <a16:creationId xmlns:a16="http://schemas.microsoft.com/office/drawing/2014/main" id="{C4ADC748-FA8C-453C-ADAF-D7423D7FBA44}"/>
                </a:ext>
              </a:extLst>
            </p:cNvPr>
            <p:cNvSpPr/>
            <p:nvPr/>
          </p:nvSpPr>
          <p:spPr>
            <a:xfrm>
              <a:off x="9149797" y="1243275"/>
              <a:ext cx="2113824" cy="365760"/>
            </a:xfrm>
            <a:prstGeom prst="rect">
              <a:avLst/>
            </a:prstGeom>
            <a:solidFill>
              <a:schemeClr val="accent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cs typeface="Segoe UI Light" panose="020B0502040204020203" pitchFamily="34" charset="0"/>
                </a:rPr>
                <a:t>Web Chat</a:t>
              </a:r>
            </a:p>
          </p:txBody>
        </p:sp>
        <p:pic>
          <p:nvPicPr>
            <p:cNvPr id="35" name="Picture 34">
              <a:extLst>
                <a:ext uri="{FF2B5EF4-FFF2-40B4-BE49-F238E27FC236}">
                  <a16:creationId xmlns:a16="http://schemas.microsoft.com/office/drawing/2014/main" id="{13C9F558-4E4E-4521-8A48-525EA4B17958}"/>
                </a:ext>
              </a:extLst>
            </p:cNvPr>
            <p:cNvPicPr>
              <a:picLocks noChangeAspect="1"/>
            </p:cNvPicPr>
            <p:nvPr/>
          </p:nvPicPr>
          <p:blipFill>
            <a:blip r:embed="rId3"/>
            <a:stretch>
              <a:fillRect/>
            </a:stretch>
          </p:blipFill>
          <p:spPr>
            <a:xfrm>
              <a:off x="9146658" y="1244605"/>
              <a:ext cx="365760" cy="365760"/>
            </a:xfrm>
            <a:prstGeom prst="rect">
              <a:avLst/>
            </a:prstGeom>
            <a:ln>
              <a:noFill/>
            </a:ln>
          </p:spPr>
        </p:pic>
      </p:grpSp>
      <p:grpSp>
        <p:nvGrpSpPr>
          <p:cNvPr id="36" name="Group 35">
            <a:extLst>
              <a:ext uri="{FF2B5EF4-FFF2-40B4-BE49-F238E27FC236}">
                <a16:creationId xmlns:a16="http://schemas.microsoft.com/office/drawing/2014/main" id="{B7DFB6DF-93BA-45DE-A23F-7DE8A2081A43}"/>
              </a:ext>
            </a:extLst>
          </p:cNvPr>
          <p:cNvGrpSpPr/>
          <p:nvPr/>
        </p:nvGrpSpPr>
        <p:grpSpPr>
          <a:xfrm>
            <a:off x="8951457" y="5469210"/>
            <a:ext cx="2113824" cy="365941"/>
            <a:chOff x="9151129" y="5503401"/>
            <a:chExt cx="2113824" cy="365941"/>
          </a:xfrm>
        </p:grpSpPr>
        <p:sp>
          <p:nvSpPr>
            <p:cNvPr id="37" name="Rectangle 36">
              <a:extLst>
                <a:ext uri="{FF2B5EF4-FFF2-40B4-BE49-F238E27FC236}">
                  <a16:creationId xmlns:a16="http://schemas.microsoft.com/office/drawing/2014/main" id="{AAE8769B-18CB-4E6A-B20A-663F1258D7B2}"/>
                </a:ext>
              </a:extLst>
            </p:cNvPr>
            <p:cNvSpPr/>
            <p:nvPr/>
          </p:nvSpPr>
          <p:spPr>
            <a:xfrm>
              <a:off x="9151129" y="5503582"/>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cs typeface="Segoe UI Light" panose="020B0502040204020203" pitchFamily="34" charset="0"/>
                </a:rPr>
                <a:t>Direct Line…</a:t>
              </a:r>
            </a:p>
          </p:txBody>
        </p:sp>
        <p:pic>
          <p:nvPicPr>
            <p:cNvPr id="38" name="Picture 37">
              <a:extLst>
                <a:ext uri="{FF2B5EF4-FFF2-40B4-BE49-F238E27FC236}">
                  <a16:creationId xmlns:a16="http://schemas.microsoft.com/office/drawing/2014/main" id="{09762A7E-4DAA-477D-8652-8437C534EE00}"/>
                </a:ext>
              </a:extLst>
            </p:cNvPr>
            <p:cNvPicPr>
              <a:picLocks noChangeAspect="1"/>
            </p:cNvPicPr>
            <p:nvPr/>
          </p:nvPicPr>
          <p:blipFill>
            <a:blip r:embed="rId3"/>
            <a:stretch>
              <a:fillRect/>
            </a:stretch>
          </p:blipFill>
          <p:spPr>
            <a:xfrm>
              <a:off x="9151809" y="5503401"/>
              <a:ext cx="365760" cy="365760"/>
            </a:xfrm>
            <a:prstGeom prst="rect">
              <a:avLst/>
            </a:prstGeom>
          </p:spPr>
        </p:pic>
      </p:grpSp>
      <p:grpSp>
        <p:nvGrpSpPr>
          <p:cNvPr id="39" name="Group 38">
            <a:extLst>
              <a:ext uri="{FF2B5EF4-FFF2-40B4-BE49-F238E27FC236}">
                <a16:creationId xmlns:a16="http://schemas.microsoft.com/office/drawing/2014/main" id="{0048F418-A492-42D4-8F34-EE650F6ABA06}"/>
              </a:ext>
            </a:extLst>
          </p:cNvPr>
          <p:cNvGrpSpPr/>
          <p:nvPr/>
        </p:nvGrpSpPr>
        <p:grpSpPr>
          <a:xfrm>
            <a:off x="8951457" y="1298603"/>
            <a:ext cx="2113824" cy="365760"/>
            <a:chOff x="9145084" y="1800597"/>
            <a:chExt cx="2113824" cy="365760"/>
          </a:xfrm>
        </p:grpSpPr>
        <p:sp>
          <p:nvSpPr>
            <p:cNvPr id="40" name="Rectangle 39">
              <a:extLst>
                <a:ext uri="{FF2B5EF4-FFF2-40B4-BE49-F238E27FC236}">
                  <a16:creationId xmlns:a16="http://schemas.microsoft.com/office/drawing/2014/main" id="{F9AC7D72-A9F1-4F3B-B175-4DF4F00B7408}"/>
                </a:ext>
              </a:extLst>
            </p:cNvPr>
            <p:cNvSpPr/>
            <p:nvPr/>
          </p:nvSpPr>
          <p:spPr>
            <a:xfrm>
              <a:off x="9145084" y="1800597"/>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cs typeface="Segoe UI Light" panose="020B0502040204020203" pitchFamily="34" charset="0"/>
                </a:rPr>
                <a:t>Email</a:t>
              </a:r>
            </a:p>
          </p:txBody>
        </p:sp>
        <p:pic>
          <p:nvPicPr>
            <p:cNvPr id="41" name="Picture 40">
              <a:extLst>
                <a:ext uri="{FF2B5EF4-FFF2-40B4-BE49-F238E27FC236}">
                  <a16:creationId xmlns:a16="http://schemas.microsoft.com/office/drawing/2014/main" id="{5941D8C3-ACBD-4A11-B42F-4017846FF904}"/>
                </a:ext>
              </a:extLst>
            </p:cNvPr>
            <p:cNvPicPr>
              <a:picLocks noChangeAspect="1"/>
            </p:cNvPicPr>
            <p:nvPr/>
          </p:nvPicPr>
          <p:blipFill>
            <a:blip r:embed="rId4"/>
            <a:stretch>
              <a:fillRect/>
            </a:stretch>
          </p:blipFill>
          <p:spPr>
            <a:xfrm>
              <a:off x="9145084" y="1800597"/>
              <a:ext cx="365760" cy="365760"/>
            </a:xfrm>
            <a:prstGeom prst="rect">
              <a:avLst/>
            </a:prstGeom>
          </p:spPr>
        </p:pic>
      </p:grpSp>
      <p:grpSp>
        <p:nvGrpSpPr>
          <p:cNvPr id="42" name="Group 41">
            <a:extLst>
              <a:ext uri="{FF2B5EF4-FFF2-40B4-BE49-F238E27FC236}">
                <a16:creationId xmlns:a16="http://schemas.microsoft.com/office/drawing/2014/main" id="{6F09BDE3-6B9B-444D-9490-4AB4868AC5D7}"/>
              </a:ext>
            </a:extLst>
          </p:cNvPr>
          <p:cNvGrpSpPr/>
          <p:nvPr/>
        </p:nvGrpSpPr>
        <p:grpSpPr>
          <a:xfrm>
            <a:off x="8951457" y="1765614"/>
            <a:ext cx="2113824" cy="366374"/>
            <a:chOff x="9136040" y="2257257"/>
            <a:chExt cx="2113824" cy="366374"/>
          </a:xfrm>
        </p:grpSpPr>
        <p:sp>
          <p:nvSpPr>
            <p:cNvPr id="43" name="Rectangle 42">
              <a:extLst>
                <a:ext uri="{FF2B5EF4-FFF2-40B4-BE49-F238E27FC236}">
                  <a16:creationId xmlns:a16="http://schemas.microsoft.com/office/drawing/2014/main" id="{650E6EE9-66D9-421B-BD2E-9A9CEDBE9DD7}"/>
                </a:ext>
              </a:extLst>
            </p:cNvPr>
            <p:cNvSpPr/>
            <p:nvPr/>
          </p:nvSpPr>
          <p:spPr>
            <a:xfrm>
              <a:off x="9136040" y="2257257"/>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cs typeface="Segoe UI Light" panose="020B0502040204020203" pitchFamily="34" charset="0"/>
                </a:rPr>
                <a:t>Facebook</a:t>
              </a:r>
            </a:p>
          </p:txBody>
        </p:sp>
        <p:pic>
          <p:nvPicPr>
            <p:cNvPr id="44" name="Picture 43">
              <a:extLst>
                <a:ext uri="{FF2B5EF4-FFF2-40B4-BE49-F238E27FC236}">
                  <a16:creationId xmlns:a16="http://schemas.microsoft.com/office/drawing/2014/main" id="{AE89534A-56C6-4920-B093-4B303C62B418}"/>
                </a:ext>
              </a:extLst>
            </p:cNvPr>
            <p:cNvPicPr>
              <a:picLocks noChangeAspect="1"/>
            </p:cNvPicPr>
            <p:nvPr/>
          </p:nvPicPr>
          <p:blipFill>
            <a:blip r:embed="rId5"/>
            <a:stretch>
              <a:fillRect/>
            </a:stretch>
          </p:blipFill>
          <p:spPr>
            <a:xfrm>
              <a:off x="9136040" y="2257871"/>
              <a:ext cx="365760" cy="365760"/>
            </a:xfrm>
            <a:prstGeom prst="rect">
              <a:avLst/>
            </a:prstGeom>
          </p:spPr>
        </p:pic>
      </p:grpSp>
      <p:grpSp>
        <p:nvGrpSpPr>
          <p:cNvPr id="45" name="Group 44">
            <a:extLst>
              <a:ext uri="{FF2B5EF4-FFF2-40B4-BE49-F238E27FC236}">
                <a16:creationId xmlns:a16="http://schemas.microsoft.com/office/drawing/2014/main" id="{F005DCCD-8CDD-4C6A-91DA-2171F236F95C}"/>
              </a:ext>
            </a:extLst>
          </p:cNvPr>
          <p:cNvGrpSpPr/>
          <p:nvPr/>
        </p:nvGrpSpPr>
        <p:grpSpPr>
          <a:xfrm>
            <a:off x="8951457" y="2233239"/>
            <a:ext cx="2113824" cy="365760"/>
            <a:chOff x="9172072" y="2722128"/>
            <a:chExt cx="2113824" cy="365760"/>
          </a:xfrm>
        </p:grpSpPr>
        <p:sp>
          <p:nvSpPr>
            <p:cNvPr id="46" name="Rectangle 45">
              <a:extLst>
                <a:ext uri="{FF2B5EF4-FFF2-40B4-BE49-F238E27FC236}">
                  <a16:creationId xmlns:a16="http://schemas.microsoft.com/office/drawing/2014/main" id="{C4542432-81B6-4328-9148-69AE7DF2A8DC}"/>
                </a:ext>
              </a:extLst>
            </p:cNvPr>
            <p:cNvSpPr/>
            <p:nvPr/>
          </p:nvSpPr>
          <p:spPr>
            <a:xfrm>
              <a:off x="9172072" y="272212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chemeClr val="bg1"/>
                  </a:solidFill>
                  <a:effectLst/>
                  <a:uLnTx/>
                  <a:uFillTx/>
                  <a:cs typeface="Segoe UI Light" panose="020B0502040204020203" pitchFamily="34" charset="0"/>
                </a:rPr>
                <a:t>GroupMe</a:t>
              </a:r>
              <a:endParaRPr kumimoji="0" lang="en-US" sz="1800" b="0" i="0" u="none" strike="noStrike" kern="0" cap="none" spc="0" normalizeH="0" baseline="0" noProof="0" dirty="0">
                <a:ln>
                  <a:noFill/>
                </a:ln>
                <a:solidFill>
                  <a:schemeClr val="bg1"/>
                </a:solidFill>
                <a:effectLst/>
                <a:uLnTx/>
                <a:uFillTx/>
                <a:cs typeface="Segoe UI Light" panose="020B0502040204020203" pitchFamily="34" charset="0"/>
              </a:endParaRPr>
            </a:p>
          </p:txBody>
        </p:sp>
        <p:pic>
          <p:nvPicPr>
            <p:cNvPr id="47" name="Picture 46">
              <a:extLst>
                <a:ext uri="{FF2B5EF4-FFF2-40B4-BE49-F238E27FC236}">
                  <a16:creationId xmlns:a16="http://schemas.microsoft.com/office/drawing/2014/main" id="{D3DE6E2F-208F-462B-B322-3F7D8273C27C}"/>
                </a:ext>
              </a:extLst>
            </p:cNvPr>
            <p:cNvPicPr>
              <a:picLocks noChangeAspect="1"/>
            </p:cNvPicPr>
            <p:nvPr/>
          </p:nvPicPr>
          <p:blipFill>
            <a:blip r:embed="rId6"/>
            <a:stretch>
              <a:fillRect/>
            </a:stretch>
          </p:blipFill>
          <p:spPr>
            <a:xfrm>
              <a:off x="9172072" y="2722128"/>
              <a:ext cx="365760" cy="365760"/>
            </a:xfrm>
            <a:prstGeom prst="rect">
              <a:avLst/>
            </a:prstGeom>
          </p:spPr>
        </p:pic>
      </p:grpSp>
      <p:grpSp>
        <p:nvGrpSpPr>
          <p:cNvPr id="48" name="Group 47">
            <a:extLst>
              <a:ext uri="{FF2B5EF4-FFF2-40B4-BE49-F238E27FC236}">
                <a16:creationId xmlns:a16="http://schemas.microsoft.com/office/drawing/2014/main" id="{5BD7A676-32FB-406F-848E-CA99FFD3DC9F}"/>
              </a:ext>
            </a:extLst>
          </p:cNvPr>
          <p:cNvGrpSpPr/>
          <p:nvPr/>
        </p:nvGrpSpPr>
        <p:grpSpPr>
          <a:xfrm>
            <a:off x="8951457" y="2700250"/>
            <a:ext cx="2115134" cy="365760"/>
            <a:chOff x="9170762" y="3168308"/>
            <a:chExt cx="2115134" cy="365760"/>
          </a:xfrm>
        </p:grpSpPr>
        <p:sp>
          <p:nvSpPr>
            <p:cNvPr id="49" name="Rectangle 48">
              <a:extLst>
                <a:ext uri="{FF2B5EF4-FFF2-40B4-BE49-F238E27FC236}">
                  <a16:creationId xmlns:a16="http://schemas.microsoft.com/office/drawing/2014/main" id="{C439BCF5-A522-418E-93BD-698172334133}"/>
                </a:ext>
              </a:extLst>
            </p:cNvPr>
            <p:cNvSpPr/>
            <p:nvPr/>
          </p:nvSpPr>
          <p:spPr>
            <a:xfrm>
              <a:off x="9172072" y="3168308"/>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chemeClr val="bg1"/>
                  </a:solidFill>
                  <a:effectLst/>
                  <a:uLnTx/>
                  <a:uFillTx/>
                  <a:cs typeface="Segoe UI Light" panose="020B0502040204020203" pitchFamily="34" charset="0"/>
                </a:rPr>
                <a:t>Kik</a:t>
              </a:r>
              <a:endParaRPr kumimoji="0" lang="en-US" sz="1800" b="0" i="0" u="none" strike="noStrike" kern="0" cap="none" spc="0" normalizeH="0" baseline="0" noProof="0" dirty="0">
                <a:ln>
                  <a:noFill/>
                </a:ln>
                <a:solidFill>
                  <a:schemeClr val="bg1"/>
                </a:solidFill>
                <a:effectLst/>
                <a:uLnTx/>
                <a:uFillTx/>
                <a:cs typeface="Segoe UI Light" panose="020B0502040204020203" pitchFamily="34" charset="0"/>
              </a:endParaRPr>
            </a:p>
          </p:txBody>
        </p:sp>
        <p:pic>
          <p:nvPicPr>
            <p:cNvPr id="50" name="Picture 49">
              <a:extLst>
                <a:ext uri="{FF2B5EF4-FFF2-40B4-BE49-F238E27FC236}">
                  <a16:creationId xmlns:a16="http://schemas.microsoft.com/office/drawing/2014/main" id="{1ECCDE70-7332-44CF-A0B0-2598A0E22C70}"/>
                </a:ext>
              </a:extLst>
            </p:cNvPr>
            <p:cNvPicPr>
              <a:picLocks noChangeAspect="1"/>
            </p:cNvPicPr>
            <p:nvPr/>
          </p:nvPicPr>
          <p:blipFill>
            <a:blip r:embed="rId7"/>
            <a:stretch>
              <a:fillRect/>
            </a:stretch>
          </p:blipFill>
          <p:spPr>
            <a:xfrm>
              <a:off x="9170762" y="3168308"/>
              <a:ext cx="365760" cy="365760"/>
            </a:xfrm>
            <a:prstGeom prst="rect">
              <a:avLst/>
            </a:prstGeom>
          </p:spPr>
        </p:pic>
      </p:grpSp>
      <p:grpSp>
        <p:nvGrpSpPr>
          <p:cNvPr id="51" name="Group 50">
            <a:extLst>
              <a:ext uri="{FF2B5EF4-FFF2-40B4-BE49-F238E27FC236}">
                <a16:creationId xmlns:a16="http://schemas.microsoft.com/office/drawing/2014/main" id="{EEB5BD21-F1DA-4A86-B90C-1B5C8E51107E}"/>
              </a:ext>
            </a:extLst>
          </p:cNvPr>
          <p:cNvGrpSpPr/>
          <p:nvPr/>
        </p:nvGrpSpPr>
        <p:grpSpPr>
          <a:xfrm>
            <a:off x="8951457" y="3167261"/>
            <a:ext cx="2113824" cy="366272"/>
            <a:chOff x="9151808" y="3646179"/>
            <a:chExt cx="2113824" cy="366272"/>
          </a:xfrm>
        </p:grpSpPr>
        <p:sp>
          <p:nvSpPr>
            <p:cNvPr id="52" name="Rectangle 51">
              <a:extLst>
                <a:ext uri="{FF2B5EF4-FFF2-40B4-BE49-F238E27FC236}">
                  <a16:creationId xmlns:a16="http://schemas.microsoft.com/office/drawing/2014/main" id="{4BE1FA77-DF71-470E-9A25-9D7A29C8015A}"/>
                </a:ext>
              </a:extLst>
            </p:cNvPr>
            <p:cNvSpPr/>
            <p:nvPr/>
          </p:nvSpPr>
          <p:spPr>
            <a:xfrm>
              <a:off x="9151808" y="3646691"/>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cs typeface="Segoe UI Light" panose="020B0502040204020203" pitchFamily="34" charset="0"/>
                </a:rPr>
                <a:t>Skype</a:t>
              </a:r>
            </a:p>
          </p:txBody>
        </p:sp>
        <p:pic>
          <p:nvPicPr>
            <p:cNvPr id="53" name="Picture 52">
              <a:extLst>
                <a:ext uri="{FF2B5EF4-FFF2-40B4-BE49-F238E27FC236}">
                  <a16:creationId xmlns:a16="http://schemas.microsoft.com/office/drawing/2014/main" id="{E17B4C25-026A-470F-92A5-621AE8A81782}"/>
                </a:ext>
              </a:extLst>
            </p:cNvPr>
            <p:cNvPicPr>
              <a:picLocks noChangeAspect="1"/>
            </p:cNvPicPr>
            <p:nvPr/>
          </p:nvPicPr>
          <p:blipFill>
            <a:blip r:embed="rId8"/>
            <a:stretch>
              <a:fillRect/>
            </a:stretch>
          </p:blipFill>
          <p:spPr>
            <a:xfrm>
              <a:off x="9151808" y="3646179"/>
              <a:ext cx="365760" cy="365760"/>
            </a:xfrm>
            <a:prstGeom prst="rect">
              <a:avLst/>
            </a:prstGeom>
          </p:spPr>
        </p:pic>
      </p:grpSp>
      <p:grpSp>
        <p:nvGrpSpPr>
          <p:cNvPr id="54" name="Group 53">
            <a:extLst>
              <a:ext uri="{FF2B5EF4-FFF2-40B4-BE49-F238E27FC236}">
                <a16:creationId xmlns:a16="http://schemas.microsoft.com/office/drawing/2014/main" id="{5D4EB3C0-F11D-4FE1-BE3A-264AB7C74F26}"/>
              </a:ext>
            </a:extLst>
          </p:cNvPr>
          <p:cNvGrpSpPr/>
          <p:nvPr/>
        </p:nvGrpSpPr>
        <p:grpSpPr>
          <a:xfrm>
            <a:off x="8951457" y="3634784"/>
            <a:ext cx="2113824" cy="365760"/>
            <a:chOff x="9150497" y="4108418"/>
            <a:chExt cx="2113824" cy="365760"/>
          </a:xfrm>
        </p:grpSpPr>
        <p:sp>
          <p:nvSpPr>
            <p:cNvPr id="55" name="Rectangle 54">
              <a:extLst>
                <a:ext uri="{FF2B5EF4-FFF2-40B4-BE49-F238E27FC236}">
                  <a16:creationId xmlns:a16="http://schemas.microsoft.com/office/drawing/2014/main" id="{F1B75E4E-19E8-48D4-A41B-35222A12B9E4}"/>
                </a:ext>
              </a:extLst>
            </p:cNvPr>
            <p:cNvSpPr/>
            <p:nvPr/>
          </p:nvSpPr>
          <p:spPr>
            <a:xfrm>
              <a:off x="9150497" y="4108418"/>
              <a:ext cx="2113824" cy="365760"/>
            </a:xfrm>
            <a:prstGeom prst="rect">
              <a:avLst/>
            </a:prstGeom>
            <a:solidFill>
              <a:schemeClr val="accent2"/>
            </a:solidFill>
            <a:ln w="6350">
              <a:solidFill>
                <a:schemeClr val="tx1">
                  <a:lumMod val="95000"/>
                  <a:lumOff val="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cs typeface="Segoe UI Light" panose="020B0502040204020203" pitchFamily="34" charset="0"/>
                </a:rPr>
                <a:t>Slack</a:t>
              </a:r>
            </a:p>
          </p:txBody>
        </p:sp>
        <p:pic>
          <p:nvPicPr>
            <p:cNvPr id="56" name="Picture 55">
              <a:extLst>
                <a:ext uri="{FF2B5EF4-FFF2-40B4-BE49-F238E27FC236}">
                  <a16:creationId xmlns:a16="http://schemas.microsoft.com/office/drawing/2014/main" id="{E62A3390-74F3-4DC7-946F-249C51E93E89}"/>
                </a:ext>
              </a:extLst>
            </p:cNvPr>
            <p:cNvPicPr>
              <a:picLocks noChangeAspect="1"/>
            </p:cNvPicPr>
            <p:nvPr/>
          </p:nvPicPr>
          <p:blipFill>
            <a:blip r:embed="rId9"/>
            <a:stretch>
              <a:fillRect/>
            </a:stretch>
          </p:blipFill>
          <p:spPr>
            <a:xfrm>
              <a:off x="9151808" y="4108418"/>
              <a:ext cx="365760" cy="365760"/>
            </a:xfrm>
            <a:prstGeom prst="rect">
              <a:avLst/>
            </a:prstGeom>
          </p:spPr>
        </p:pic>
      </p:grpSp>
      <p:grpSp>
        <p:nvGrpSpPr>
          <p:cNvPr id="57" name="Group 56">
            <a:extLst>
              <a:ext uri="{FF2B5EF4-FFF2-40B4-BE49-F238E27FC236}">
                <a16:creationId xmlns:a16="http://schemas.microsoft.com/office/drawing/2014/main" id="{5420B219-4CA3-4EC2-B34C-803D544442CE}"/>
              </a:ext>
            </a:extLst>
          </p:cNvPr>
          <p:cNvGrpSpPr/>
          <p:nvPr/>
        </p:nvGrpSpPr>
        <p:grpSpPr>
          <a:xfrm>
            <a:off x="8951457" y="4101795"/>
            <a:ext cx="2113824" cy="366332"/>
            <a:chOff x="9165609" y="4567677"/>
            <a:chExt cx="2113824" cy="366332"/>
          </a:xfrm>
        </p:grpSpPr>
        <p:sp>
          <p:nvSpPr>
            <p:cNvPr id="58" name="Rectangle 57">
              <a:extLst>
                <a:ext uri="{FF2B5EF4-FFF2-40B4-BE49-F238E27FC236}">
                  <a16:creationId xmlns:a16="http://schemas.microsoft.com/office/drawing/2014/main" id="{382CA4F5-5333-4507-AE9C-0D0BF6A19C0A}"/>
                </a:ext>
              </a:extLst>
            </p:cNvPr>
            <p:cNvSpPr/>
            <p:nvPr/>
          </p:nvSpPr>
          <p:spPr>
            <a:xfrm>
              <a:off x="9165609" y="4568249"/>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solidFill>
                  <a:effectLst/>
                  <a:uLnTx/>
                  <a:uFillTx/>
                  <a:cs typeface="Segoe UI Light" panose="020B0502040204020203" pitchFamily="34" charset="0"/>
                </a:rPr>
                <a:t>Telegram</a:t>
              </a:r>
            </a:p>
          </p:txBody>
        </p:sp>
        <p:pic>
          <p:nvPicPr>
            <p:cNvPr id="59" name="Picture 58">
              <a:extLst>
                <a:ext uri="{FF2B5EF4-FFF2-40B4-BE49-F238E27FC236}">
                  <a16:creationId xmlns:a16="http://schemas.microsoft.com/office/drawing/2014/main" id="{173D056F-4986-4139-A3D2-7EAFCEA90C8A}"/>
                </a:ext>
              </a:extLst>
            </p:cNvPr>
            <p:cNvPicPr>
              <a:picLocks noChangeAspect="1"/>
            </p:cNvPicPr>
            <p:nvPr/>
          </p:nvPicPr>
          <p:blipFill>
            <a:blip r:embed="rId10"/>
            <a:stretch>
              <a:fillRect/>
            </a:stretch>
          </p:blipFill>
          <p:spPr>
            <a:xfrm>
              <a:off x="9168897" y="4567677"/>
              <a:ext cx="365760" cy="365760"/>
            </a:xfrm>
            <a:prstGeom prst="rect">
              <a:avLst/>
            </a:prstGeom>
          </p:spPr>
        </p:pic>
      </p:grpSp>
      <p:grpSp>
        <p:nvGrpSpPr>
          <p:cNvPr id="60" name="Group 59">
            <a:extLst>
              <a:ext uri="{FF2B5EF4-FFF2-40B4-BE49-F238E27FC236}">
                <a16:creationId xmlns:a16="http://schemas.microsoft.com/office/drawing/2014/main" id="{74213B7E-B51D-4994-94B0-4153F34FC4AE}"/>
              </a:ext>
            </a:extLst>
          </p:cNvPr>
          <p:cNvGrpSpPr/>
          <p:nvPr/>
        </p:nvGrpSpPr>
        <p:grpSpPr>
          <a:xfrm>
            <a:off x="8951457" y="4569378"/>
            <a:ext cx="2113824" cy="368408"/>
            <a:chOff x="9147045" y="5033145"/>
            <a:chExt cx="2113824" cy="368408"/>
          </a:xfrm>
        </p:grpSpPr>
        <p:sp>
          <p:nvSpPr>
            <p:cNvPr id="61" name="Rectangle 60">
              <a:extLst>
                <a:ext uri="{FF2B5EF4-FFF2-40B4-BE49-F238E27FC236}">
                  <a16:creationId xmlns:a16="http://schemas.microsoft.com/office/drawing/2014/main" id="{BE4191E6-75E3-412E-AB66-B9C98F9B321B}"/>
                </a:ext>
              </a:extLst>
            </p:cNvPr>
            <p:cNvSpPr/>
            <p:nvPr/>
          </p:nvSpPr>
          <p:spPr>
            <a:xfrm>
              <a:off x="9147045" y="5033145"/>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chemeClr val="bg1"/>
                  </a:solidFill>
                  <a:effectLst/>
                  <a:uLnTx/>
                  <a:uFillTx/>
                  <a:cs typeface="Segoe UI Light" panose="020B0502040204020203" pitchFamily="34" charset="0"/>
                </a:rPr>
                <a:t>Twilio</a:t>
              </a:r>
              <a:r>
                <a:rPr kumimoji="0" lang="en-US" sz="1800" b="0" i="0" u="none" strike="noStrike" kern="0" cap="none" spc="0" normalizeH="0" baseline="0" noProof="0" dirty="0">
                  <a:ln>
                    <a:noFill/>
                  </a:ln>
                  <a:solidFill>
                    <a:schemeClr val="bg1"/>
                  </a:solidFill>
                  <a:effectLst/>
                  <a:uLnTx/>
                  <a:uFillTx/>
                  <a:cs typeface="Segoe UI Light" panose="020B0502040204020203" pitchFamily="34" charset="0"/>
                </a:rPr>
                <a:t> (SMS)</a:t>
              </a:r>
            </a:p>
          </p:txBody>
        </p:sp>
        <p:pic>
          <p:nvPicPr>
            <p:cNvPr id="62" name="Picture 61">
              <a:extLst>
                <a:ext uri="{FF2B5EF4-FFF2-40B4-BE49-F238E27FC236}">
                  <a16:creationId xmlns:a16="http://schemas.microsoft.com/office/drawing/2014/main" id="{9892A19F-6322-4ED8-9770-4BC338E411DE}"/>
                </a:ext>
              </a:extLst>
            </p:cNvPr>
            <p:cNvPicPr>
              <a:picLocks noChangeAspect="1"/>
            </p:cNvPicPr>
            <p:nvPr/>
          </p:nvPicPr>
          <p:blipFill>
            <a:blip r:embed="rId11"/>
            <a:stretch>
              <a:fillRect/>
            </a:stretch>
          </p:blipFill>
          <p:spPr>
            <a:xfrm>
              <a:off x="9148217" y="5035793"/>
              <a:ext cx="365760" cy="365760"/>
            </a:xfrm>
            <a:prstGeom prst="rect">
              <a:avLst/>
            </a:prstGeom>
          </p:spPr>
        </p:pic>
      </p:grpSp>
      <p:sp>
        <p:nvSpPr>
          <p:cNvPr id="63" name="Rectangle 62">
            <a:extLst>
              <a:ext uri="{FF2B5EF4-FFF2-40B4-BE49-F238E27FC236}">
                <a16:creationId xmlns:a16="http://schemas.microsoft.com/office/drawing/2014/main" id="{D141033C-D2AB-45C4-A4D2-409B487427C6}"/>
              </a:ext>
            </a:extLst>
          </p:cNvPr>
          <p:cNvSpPr/>
          <p:nvPr/>
        </p:nvSpPr>
        <p:spPr>
          <a:xfrm>
            <a:off x="202017" y="3802133"/>
            <a:ext cx="2138191" cy="685629"/>
          </a:xfrm>
          <a:prstGeom prst="rect">
            <a:avLst/>
          </a:prstGeom>
          <a:solidFill>
            <a:schemeClr val="accent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kumimoji="0" lang="pt-BR" sz="1800" b="0" i="0" u="none" strike="noStrike" kern="0" cap="none" spc="0" normalizeH="0" baseline="0" noProof="0" dirty="0">
                <a:ln>
                  <a:noFill/>
                </a:ln>
                <a:solidFill>
                  <a:schemeClr val="bg1"/>
                </a:solidFill>
                <a:effectLst/>
                <a:uLnTx/>
                <a:uFillTx/>
                <a:cs typeface="Segoe UI Light" panose="020B0502040204020203" pitchFamily="34" charset="0"/>
              </a:rPr>
              <a:t>Bot Builder SDK</a:t>
            </a:r>
            <a:endParaRPr kumimoji="0" lang="en-US" sz="1800" b="0" i="0" u="none" strike="noStrike" kern="0" cap="none" spc="0" normalizeH="0" baseline="0" noProof="0" dirty="0">
              <a:ln>
                <a:noFill/>
              </a:ln>
              <a:solidFill>
                <a:schemeClr val="bg1"/>
              </a:solidFill>
              <a:effectLst/>
              <a:uLnTx/>
              <a:uFillTx/>
              <a:cs typeface="Segoe UI Light" panose="020B0502040204020203" pitchFamily="34" charset="0"/>
            </a:endParaRPr>
          </a:p>
        </p:txBody>
      </p:sp>
      <p:cxnSp>
        <p:nvCxnSpPr>
          <p:cNvPr id="64" name="Straight Arrow Connector 63">
            <a:extLst>
              <a:ext uri="{FF2B5EF4-FFF2-40B4-BE49-F238E27FC236}">
                <a16:creationId xmlns:a16="http://schemas.microsoft.com/office/drawing/2014/main" id="{805CE932-DA2B-4EBE-9B64-5E7CC4EC091E}"/>
              </a:ext>
            </a:extLst>
          </p:cNvPr>
          <p:cNvCxnSpPr>
            <a:cxnSpLocks/>
          </p:cNvCxnSpPr>
          <p:nvPr/>
        </p:nvCxnSpPr>
        <p:spPr>
          <a:xfrm flipH="1">
            <a:off x="1798637" y="1973262"/>
            <a:ext cx="381000" cy="381000"/>
          </a:xfrm>
          <a:prstGeom prst="straightConnector1">
            <a:avLst/>
          </a:prstGeom>
          <a:ln w="28575">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D0B53280-A4AC-478F-86DB-3802216AFA71}"/>
              </a:ext>
            </a:extLst>
          </p:cNvPr>
          <p:cNvSpPr txBox="1"/>
          <p:nvPr/>
        </p:nvSpPr>
        <p:spPr>
          <a:xfrm>
            <a:off x="822399" y="1373368"/>
            <a:ext cx="3146695" cy="627864"/>
          </a:xfrm>
          <a:prstGeom prst="rect">
            <a:avLst/>
          </a:prstGeom>
          <a:noFill/>
        </p:spPr>
        <p:txBody>
          <a:bodyPr wrap="none" lIns="182880" tIns="146304" rIns="182880" bIns="146304" rtlCol="0">
            <a:spAutoFit/>
          </a:bodyPr>
          <a:lstStyle/>
          <a:p>
            <a:pPr>
              <a:lnSpc>
                <a:spcPct val="90000"/>
              </a:lnSpc>
              <a:spcAft>
                <a:spcPts val="600"/>
              </a:spcAft>
            </a:pPr>
            <a:r>
              <a:rPr lang="pt-BR" sz="2400" dirty="0"/>
              <a:t>Your code goes here</a:t>
            </a:r>
            <a:endParaRPr lang="en-US" sz="2400" dirty="0" err="1"/>
          </a:p>
        </p:txBody>
      </p:sp>
      <p:sp>
        <p:nvSpPr>
          <p:cNvPr id="66" name="Oval 65">
            <a:extLst>
              <a:ext uri="{FF2B5EF4-FFF2-40B4-BE49-F238E27FC236}">
                <a16:creationId xmlns:a16="http://schemas.microsoft.com/office/drawing/2014/main" id="{017AF93D-E159-46D9-9544-0A88C55A258F}"/>
              </a:ext>
            </a:extLst>
          </p:cNvPr>
          <p:cNvSpPr/>
          <p:nvPr/>
        </p:nvSpPr>
        <p:spPr bwMode="auto">
          <a:xfrm>
            <a:off x="0" y="2430462"/>
            <a:ext cx="2789237" cy="2326915"/>
          </a:xfrm>
          <a:prstGeom prst="ellipse">
            <a:avLst/>
          </a:prstGeom>
          <a:noFill/>
          <a:ln w="31750">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solidFill>
                <a:schemeClr val="tx1"/>
              </a:solidFill>
              <a:ea typeface="Segoe UI" pitchFamily="34" charset="0"/>
              <a:cs typeface="Segoe UI" pitchFamily="34" charset="0"/>
            </a:endParaRPr>
          </a:p>
        </p:txBody>
      </p:sp>
      <p:grpSp>
        <p:nvGrpSpPr>
          <p:cNvPr id="67" name="Group 66">
            <a:extLst>
              <a:ext uri="{FF2B5EF4-FFF2-40B4-BE49-F238E27FC236}">
                <a16:creationId xmlns:a16="http://schemas.microsoft.com/office/drawing/2014/main" id="{54AC19AA-4817-4391-AEE9-AA42A9DF963A}"/>
              </a:ext>
            </a:extLst>
          </p:cNvPr>
          <p:cNvGrpSpPr/>
          <p:nvPr/>
        </p:nvGrpSpPr>
        <p:grpSpPr>
          <a:xfrm>
            <a:off x="8961437" y="5033854"/>
            <a:ext cx="2113824" cy="368408"/>
            <a:chOff x="9147045" y="5033145"/>
            <a:chExt cx="2113824" cy="368408"/>
          </a:xfrm>
        </p:grpSpPr>
        <p:sp>
          <p:nvSpPr>
            <p:cNvPr id="68" name="Rectangle 67">
              <a:extLst>
                <a:ext uri="{FF2B5EF4-FFF2-40B4-BE49-F238E27FC236}">
                  <a16:creationId xmlns:a16="http://schemas.microsoft.com/office/drawing/2014/main" id="{852DF14E-4F62-4CE8-8A29-BFC3B470DBC4}"/>
                </a:ext>
              </a:extLst>
            </p:cNvPr>
            <p:cNvSpPr/>
            <p:nvPr/>
          </p:nvSpPr>
          <p:spPr>
            <a:xfrm>
              <a:off x="9147045" y="5033145"/>
              <a:ext cx="2113824" cy="365760"/>
            </a:xfrm>
            <a:prstGeom prst="rect">
              <a:avLst/>
            </a:prstGeom>
            <a:solidFill>
              <a:schemeClr val="accent2"/>
            </a:solidFill>
            <a:ln w="635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r>
                <a:rPr lang="en-US" kern="0" dirty="0">
                  <a:solidFill>
                    <a:schemeClr val="bg1"/>
                  </a:solidFill>
                  <a:cs typeface="Segoe UI Light" panose="020B0502040204020203" pitchFamily="34" charset="0"/>
                </a:rPr>
                <a:t>Teams</a:t>
              </a:r>
              <a:endParaRPr kumimoji="0" lang="en-US" sz="1800" b="0" i="0" u="none" strike="noStrike" kern="0" cap="none" spc="0" normalizeH="0" baseline="0" noProof="0" dirty="0">
                <a:ln>
                  <a:noFill/>
                </a:ln>
                <a:solidFill>
                  <a:schemeClr val="bg1"/>
                </a:solidFill>
                <a:effectLst/>
                <a:uLnTx/>
                <a:uFillTx/>
                <a:cs typeface="Segoe UI Light" panose="020B0502040204020203" pitchFamily="34" charset="0"/>
              </a:endParaRPr>
            </a:p>
          </p:txBody>
        </p:sp>
        <p:pic>
          <p:nvPicPr>
            <p:cNvPr id="69" name="Picture 68">
              <a:extLst>
                <a:ext uri="{FF2B5EF4-FFF2-40B4-BE49-F238E27FC236}">
                  <a16:creationId xmlns:a16="http://schemas.microsoft.com/office/drawing/2014/main" id="{06ABE41F-DD53-4260-B5A9-FBDB598F3DB2}"/>
                </a:ext>
              </a:extLst>
            </p:cNvPr>
            <p:cNvPicPr>
              <a:picLocks noChangeAspect="1"/>
            </p:cNvPicPr>
            <p:nvPr/>
          </p:nvPicPr>
          <p:blipFill>
            <a:blip r:embed="rId11"/>
            <a:stretch>
              <a:fillRect/>
            </a:stretch>
          </p:blipFill>
          <p:spPr>
            <a:xfrm>
              <a:off x="9148217" y="5035793"/>
              <a:ext cx="365760" cy="365760"/>
            </a:xfrm>
            <a:prstGeom prst="rect">
              <a:avLst/>
            </a:prstGeom>
          </p:spPr>
        </p:pic>
      </p:grpSp>
      <p:pic>
        <p:nvPicPr>
          <p:cNvPr id="72" name="Picture 71">
            <a:extLst>
              <a:ext uri="{FF2B5EF4-FFF2-40B4-BE49-F238E27FC236}">
                <a16:creationId xmlns:a16="http://schemas.microsoft.com/office/drawing/2014/main" id="{683EC8A1-F8FC-4B3D-99EC-20E2E5668DED}"/>
              </a:ext>
            </a:extLst>
          </p:cNvPr>
          <p:cNvPicPr>
            <a:picLocks noChangeAspect="1"/>
          </p:cNvPicPr>
          <p:nvPr/>
        </p:nvPicPr>
        <p:blipFill>
          <a:blip r:embed="rId12"/>
          <a:stretch>
            <a:fillRect/>
          </a:stretch>
        </p:blipFill>
        <p:spPr>
          <a:xfrm>
            <a:off x="8961120" y="5038344"/>
            <a:ext cx="365760" cy="365760"/>
          </a:xfrm>
          <a:prstGeom prst="rect">
            <a:avLst/>
          </a:prstGeom>
        </p:spPr>
      </p:pic>
    </p:spTree>
    <p:extLst>
      <p:ext uri="{BB962C8B-B14F-4D97-AF65-F5344CB8AC3E}">
        <p14:creationId xmlns:p14="http://schemas.microsoft.com/office/powerpoint/2010/main" val="16111627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6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8"/>
          <p:cNvSpPr>
            <a:spLocks noGrp="1"/>
          </p:cNvSpPr>
          <p:nvPr>
            <p:ph type="body" sz="quarter" idx="10"/>
          </p:nvPr>
        </p:nvSpPr>
        <p:spPr>
          <a:xfrm>
            <a:off x="269239" y="1189177"/>
            <a:ext cx="4284714" cy="3336298"/>
          </a:xfrm>
        </p:spPr>
        <p:txBody>
          <a:bodyPr/>
          <a:lstStyle/>
          <a:p>
            <a:r>
              <a:rPr lang="en-US" sz="3200" dirty="0">
                <a:solidFill>
                  <a:srgbClr val="747474"/>
                </a:solidFill>
                <a:cs typeface="Segoe UI Light" panose="020B0502040204020203" pitchFamily="34" charset="0"/>
              </a:rPr>
              <a:t>Register your bot</a:t>
            </a:r>
          </a:p>
          <a:p>
            <a:r>
              <a:rPr lang="en-US" sz="3200" dirty="0">
                <a:solidFill>
                  <a:srgbClr val="747474"/>
                </a:solidFill>
                <a:cs typeface="Segoe UI Light" panose="020B0502040204020203" pitchFamily="34" charset="0"/>
              </a:rPr>
              <a:t>Connect to channels</a:t>
            </a:r>
          </a:p>
          <a:p>
            <a:r>
              <a:rPr lang="en-US" sz="3200" dirty="0">
                <a:solidFill>
                  <a:srgbClr val="747474"/>
                </a:solidFill>
                <a:cs typeface="Segoe UI Light" panose="020B0502040204020203" pitchFamily="34" charset="0"/>
              </a:rPr>
              <a:t>Test</a:t>
            </a:r>
          </a:p>
          <a:p>
            <a:r>
              <a:rPr lang="en-US" sz="3200" dirty="0">
                <a:solidFill>
                  <a:srgbClr val="747474"/>
                </a:solidFill>
                <a:cs typeface="Segoe UI Light" panose="020B0502040204020203" pitchFamily="34" charset="0"/>
              </a:rPr>
              <a:t>Publish</a:t>
            </a:r>
          </a:p>
          <a:p>
            <a:r>
              <a:rPr lang="en-US" sz="3200" dirty="0">
                <a:solidFill>
                  <a:srgbClr val="747474"/>
                </a:solidFill>
                <a:cs typeface="Segoe UI Light" panose="020B0502040204020203" pitchFamily="34" charset="0"/>
              </a:rPr>
              <a:t>Manage</a:t>
            </a:r>
          </a:p>
          <a:p>
            <a:r>
              <a:rPr lang="en-US" sz="3200" dirty="0">
                <a:solidFill>
                  <a:srgbClr val="747474"/>
                </a:solidFill>
                <a:cs typeface="Segoe UI Light" panose="020B0502040204020203" pitchFamily="34" charset="0"/>
              </a:rPr>
              <a:t>Measure</a:t>
            </a:r>
          </a:p>
        </p:txBody>
      </p:sp>
      <p:sp>
        <p:nvSpPr>
          <p:cNvPr id="16" name="Title 1"/>
          <p:cNvSpPr>
            <a:spLocks noGrp="1"/>
          </p:cNvSpPr>
          <p:nvPr>
            <p:ph type="title"/>
          </p:nvPr>
        </p:nvSpPr>
        <p:spPr>
          <a:xfrm>
            <a:off x="269240" y="289511"/>
            <a:ext cx="11655840" cy="899665"/>
          </a:xfrm>
        </p:spPr>
        <p:txBody>
          <a:bodyPr/>
          <a:lstStyle/>
          <a:p>
            <a:r>
              <a:rPr lang="en-US" dirty="0">
                <a:solidFill>
                  <a:srgbClr val="747474"/>
                </a:solidFill>
              </a:rPr>
              <a:t>Developer Portal</a:t>
            </a:r>
          </a:p>
        </p:txBody>
      </p:sp>
      <p:sp>
        <p:nvSpPr>
          <p:cNvPr id="18" name="Content Placeholder 2"/>
          <p:cNvSpPr>
            <a:spLocks noGrp="1"/>
          </p:cNvSpPr>
          <p:nvPr/>
        </p:nvSpPr>
        <p:spPr>
          <a:xfrm>
            <a:off x="152695" y="1254861"/>
            <a:ext cx="4549983" cy="5135908"/>
          </a:xfrm>
          <a:prstGeom prst="rect">
            <a:avLst/>
          </a:prstGeom>
        </p:spPr>
        <p:txBody>
          <a:bodyPr vert="horz" wrap="square" lIns="146304" tIns="91440" rIns="146304" bIns="91440" rtlCol="0">
            <a:normAutofit/>
          </a:bodyPr>
          <a:lstStyle>
            <a:lvl1pPr marL="336170" marR="0" indent="-336170" algn="l" defTabSz="914437" rtl="0" eaLnBrk="1" fontAlgn="auto" latinLnBrk="0" hangingPunct="1">
              <a:lnSpc>
                <a:spcPct val="90000"/>
              </a:lnSpc>
              <a:spcBef>
                <a:spcPct val="20000"/>
              </a:spcBef>
              <a:spcAft>
                <a:spcPts val="0"/>
              </a:spcAft>
              <a:buClrTx/>
              <a:buSzPct val="90000"/>
              <a:buFont typeface="Arial" pitchFamily="34" charset="0"/>
              <a:buChar char="•"/>
              <a:tabLst/>
              <a:defRPr sz="3529" kern="1200" spc="0" baseline="0">
                <a:gradFill>
                  <a:gsLst>
                    <a:gs pos="1250">
                      <a:schemeClr val="tx1"/>
                    </a:gs>
                    <a:gs pos="100000">
                      <a:schemeClr val="tx1"/>
                    </a:gs>
                  </a:gsLst>
                  <a:lin ang="5400000" scaled="0"/>
                </a:gradFill>
                <a:latin typeface="+mj-lt"/>
                <a:ea typeface="+mn-ea"/>
                <a:cs typeface="+mn-cs"/>
              </a:defRPr>
            </a:lvl1pPr>
            <a:lvl2pPr marL="572735" marR="0" indent="-236565" algn="l" defTabSz="91443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99" marR="0" indent="-224114" algn="l" defTabSz="91443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512" marR="0" indent="-224114" algn="l" defTabSz="91443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627" marR="0" indent="-224114" algn="l" defTabSz="91443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702"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922"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9141"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360" indent="-228610" algn="l" defTabSz="91443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endParaRPr lang="en-US" dirty="0">
              <a:cs typeface="Segoe UI Light" panose="020B0502040204020203" pitchFamily="34" charset="0"/>
            </a:endParaRPr>
          </a:p>
        </p:txBody>
      </p:sp>
      <p:grpSp>
        <p:nvGrpSpPr>
          <p:cNvPr id="19" name="Group 18"/>
          <p:cNvGrpSpPr/>
          <p:nvPr/>
        </p:nvGrpSpPr>
        <p:grpSpPr>
          <a:xfrm>
            <a:off x="4950995" y="289510"/>
            <a:ext cx="6894094" cy="6280515"/>
            <a:chOff x="4950995" y="289510"/>
            <a:chExt cx="6894094" cy="6280515"/>
          </a:xfrm>
        </p:grpSpPr>
        <p:pic>
          <p:nvPicPr>
            <p:cNvPr id="20" name="Picture 19"/>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017169" y="376492"/>
              <a:ext cx="6777118" cy="6193533"/>
            </a:xfrm>
            <a:prstGeom prst="rect">
              <a:avLst/>
            </a:prstGeom>
            <a:ln w="3175">
              <a:solidFill>
                <a:schemeClr val="bg1">
                  <a:lumMod val="85000"/>
                </a:schemeClr>
              </a:solidFill>
            </a:ln>
          </p:spPr>
        </p:pic>
        <p:sp>
          <p:nvSpPr>
            <p:cNvPr id="21" name="Rectangle 20"/>
            <p:cNvSpPr/>
            <p:nvPr/>
          </p:nvSpPr>
          <p:spPr bwMode="auto">
            <a:xfrm>
              <a:off x="4950995" y="289510"/>
              <a:ext cx="6894094" cy="450432"/>
            </a:xfrm>
            <a:prstGeom prst="rect">
              <a:avLst/>
            </a:prstGeom>
            <a:solidFill>
              <a:srgbClr val="F8F8F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mj-lt"/>
                <a:ea typeface="Segoe UI" pitchFamily="34" charset="0"/>
                <a:cs typeface="Segoe UI" pitchFamily="34" charset="0"/>
              </a:endParaRPr>
            </a:p>
          </p:txBody>
        </p:sp>
      </p:grpSp>
    </p:spTree>
    <p:extLst>
      <p:ext uri="{BB962C8B-B14F-4D97-AF65-F5344CB8AC3E}">
        <p14:creationId xmlns:p14="http://schemas.microsoft.com/office/powerpoint/2010/main" val="1457449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7C9848-666E-4E5E-ADEA-780F03F0E8C0}"/>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787454E6-EF67-4130-A3B5-10B2DA247691}"/>
              </a:ext>
            </a:extLst>
          </p:cNvPr>
          <p:cNvSpPr>
            <a:spLocks noGrp="1"/>
          </p:cNvSpPr>
          <p:nvPr>
            <p:ph type="body" sz="quarter" idx="12"/>
          </p:nvPr>
        </p:nvSpPr>
        <p:spPr>
          <a:xfrm>
            <a:off x="274638" y="4872215"/>
            <a:ext cx="7315199" cy="1181862"/>
          </a:xfrm>
        </p:spPr>
        <p:txBody>
          <a:bodyPr/>
          <a:lstStyle/>
          <a:p>
            <a:r>
              <a:rPr lang="en-US" dirty="0" err="1"/>
              <a:t>EchoBot</a:t>
            </a:r>
            <a:r>
              <a:rPr lang="en-US" dirty="0"/>
              <a:t> (in Visual Studio Bot Application project template)</a:t>
            </a:r>
          </a:p>
        </p:txBody>
      </p:sp>
    </p:spTree>
    <p:extLst>
      <p:ext uri="{BB962C8B-B14F-4D97-AF65-F5344CB8AC3E}">
        <p14:creationId xmlns:p14="http://schemas.microsoft.com/office/powerpoint/2010/main" val="15422238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274637" y="296862"/>
            <a:ext cx="11734800" cy="917575"/>
          </a:xfrm>
        </p:spPr>
        <p:txBody>
          <a:bodyPr/>
          <a:lstStyle/>
          <a:p>
            <a:r>
              <a:rPr lang="en-US" dirty="0"/>
              <a:t>Dialogs are for bots like screens are for apps</a:t>
            </a:r>
          </a:p>
        </p:txBody>
      </p:sp>
      <p:sp>
        <p:nvSpPr>
          <p:cNvPr id="6" name="TextBox 5"/>
          <p:cNvSpPr txBox="1"/>
          <p:nvPr/>
        </p:nvSpPr>
        <p:spPr>
          <a:xfrm>
            <a:off x="274637" y="1135062"/>
            <a:ext cx="11565155" cy="5937010"/>
          </a:xfrm>
          <a:prstGeom prst="rect">
            <a:avLst/>
          </a:prstGeom>
          <a:noFill/>
        </p:spPr>
        <p:txBody>
          <a:bodyPr wrap="square" lIns="182880" tIns="146304" rIns="182880" bIns="146304" rtlCol="0">
            <a:spAutoFit/>
          </a:bodyPr>
          <a:lstStyle/>
          <a:p>
            <a:pPr marL="0" lvl="1" defTabSz="914400">
              <a:lnSpc>
                <a:spcPct val="90000"/>
              </a:lnSpc>
              <a:spcAft>
                <a:spcPts val="600"/>
              </a:spcAft>
              <a:defRPr/>
            </a:pPr>
            <a:r>
              <a:rPr lang="en-US" sz="2400" b="1" kern="0" dirty="0">
                <a:latin typeface="+mj-lt"/>
              </a:rPr>
              <a:t>They separate concerns and organize flows, exactly the same way:</a:t>
            </a:r>
          </a:p>
          <a:p>
            <a:pPr marL="342900" lvl="1" indent="-342900" defTabSz="914400">
              <a:lnSpc>
                <a:spcPct val="90000"/>
              </a:lnSpc>
              <a:spcAft>
                <a:spcPts val="600"/>
              </a:spcAft>
              <a:buFont typeface="Arial" panose="020B0604020202020204" pitchFamily="34" charset="0"/>
              <a:buChar char="•"/>
              <a:defRPr/>
            </a:pPr>
            <a:endParaRPr lang="pt-BR" sz="2000" b="1" kern="0" dirty="0">
              <a:latin typeface="+mj-lt"/>
            </a:endParaRPr>
          </a:p>
          <a:p>
            <a:pPr marL="342900" lvl="1" indent="-342900" defTabSz="914400">
              <a:lnSpc>
                <a:spcPct val="90000"/>
              </a:lnSpc>
              <a:spcAft>
                <a:spcPts val="600"/>
              </a:spcAft>
              <a:buFont typeface="Arial" panose="020B0604020202020204" pitchFamily="34" charset="0"/>
              <a:buChar char="•"/>
              <a:defRPr/>
            </a:pPr>
            <a:endParaRPr lang="pt-BR" sz="2000" b="1" kern="0" dirty="0">
              <a:latin typeface="+mj-lt"/>
            </a:endParaRPr>
          </a:p>
          <a:p>
            <a:pPr marL="342900" lvl="1" indent="-342900" defTabSz="914400">
              <a:lnSpc>
                <a:spcPct val="90000"/>
              </a:lnSpc>
              <a:spcAft>
                <a:spcPts val="600"/>
              </a:spcAft>
              <a:buFont typeface="Arial" panose="020B0604020202020204" pitchFamily="34" charset="0"/>
              <a:buChar char="•"/>
              <a:defRPr/>
            </a:pPr>
            <a:endParaRPr lang="pt-BR" sz="2000" b="1" kern="0" dirty="0">
              <a:latin typeface="+mj-lt"/>
            </a:endParaRPr>
          </a:p>
          <a:p>
            <a:pPr marL="342900" lvl="1" indent="-342900" defTabSz="914400">
              <a:lnSpc>
                <a:spcPct val="90000"/>
              </a:lnSpc>
              <a:spcAft>
                <a:spcPts val="600"/>
              </a:spcAft>
              <a:buFont typeface="Arial" panose="020B0604020202020204" pitchFamily="34" charset="0"/>
              <a:buChar char="•"/>
              <a:defRPr/>
            </a:pPr>
            <a:endParaRPr lang="pt-BR" sz="2000" b="1" kern="0" dirty="0">
              <a:latin typeface="+mj-lt"/>
            </a:endParaRPr>
          </a:p>
          <a:p>
            <a:pPr marL="342900" lvl="1" indent="-342900" defTabSz="914400">
              <a:lnSpc>
                <a:spcPct val="90000"/>
              </a:lnSpc>
              <a:spcAft>
                <a:spcPts val="600"/>
              </a:spcAft>
              <a:buFont typeface="Arial" panose="020B0604020202020204" pitchFamily="34" charset="0"/>
              <a:buChar char="•"/>
              <a:defRPr/>
            </a:pPr>
            <a:endParaRPr lang="en-US" sz="2000" b="1" kern="0" dirty="0">
              <a:latin typeface="+mj-lt"/>
            </a:endParaRPr>
          </a:p>
          <a:p>
            <a:pPr marL="342900" lvl="1" indent="-342900" defTabSz="914400">
              <a:lnSpc>
                <a:spcPct val="90000"/>
              </a:lnSpc>
              <a:spcAft>
                <a:spcPts val="600"/>
              </a:spcAft>
              <a:buFont typeface="Arial" panose="020B0604020202020204" pitchFamily="34" charset="0"/>
              <a:buChar char="•"/>
              <a:defRPr/>
            </a:pPr>
            <a:endParaRPr lang="en-US" sz="2000" b="1" kern="0" dirty="0">
              <a:latin typeface="+mj-lt"/>
            </a:endParaRPr>
          </a:p>
          <a:p>
            <a:pPr marL="342900" lvl="1" indent="-342900" defTabSz="914400">
              <a:lnSpc>
                <a:spcPct val="90000"/>
              </a:lnSpc>
              <a:spcAft>
                <a:spcPts val="600"/>
              </a:spcAft>
              <a:buFont typeface="Arial" panose="020B0604020202020204" pitchFamily="34" charset="0"/>
              <a:buChar char="•"/>
              <a:defRPr/>
            </a:pPr>
            <a:endParaRPr lang="en-US" sz="2000" b="1" kern="0" dirty="0">
              <a:latin typeface="+mj-lt"/>
            </a:endParaRPr>
          </a:p>
          <a:p>
            <a:pPr marL="342900" lvl="1" indent="-342900" defTabSz="914400">
              <a:lnSpc>
                <a:spcPct val="90000"/>
              </a:lnSpc>
              <a:spcAft>
                <a:spcPts val="600"/>
              </a:spcAft>
              <a:buFont typeface="Arial" panose="020B0604020202020204" pitchFamily="34" charset="0"/>
              <a:buChar char="•"/>
              <a:defRPr/>
            </a:pPr>
            <a:endParaRPr lang="en-US" sz="20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pt-BR" sz="2000" b="1" kern="0" dirty="0">
              <a:latin typeface="+mj-lt"/>
            </a:endParaRPr>
          </a:p>
          <a:p>
            <a:pPr marL="0" marR="0" lvl="1" defTabSz="914400" eaLnBrk="1" fontAlgn="auto" latinLnBrk="0" hangingPunct="1">
              <a:lnSpc>
                <a:spcPct val="90000"/>
              </a:lnSpc>
              <a:spcBef>
                <a:spcPts val="0"/>
              </a:spcBef>
              <a:spcAft>
                <a:spcPts val="600"/>
              </a:spcAft>
              <a:buClrTx/>
              <a:buSzTx/>
              <a:tabLst/>
              <a:defRPr/>
            </a:pPr>
            <a:endParaRPr lang="pt-BR" sz="2000" b="1" kern="0" dirty="0">
              <a:latin typeface="+mj-lt"/>
            </a:endParaRPr>
          </a:p>
          <a:p>
            <a:pPr marL="342900" marR="0" lvl="1" indent="-342900" defTabSz="914400" eaLnBrk="1" fontAlgn="auto" latinLnBrk="0" hangingPunct="1">
              <a:lnSpc>
                <a:spcPct val="90000"/>
              </a:lnSpc>
              <a:spcBef>
                <a:spcPts val="0"/>
              </a:spcBef>
              <a:spcAft>
                <a:spcPts val="600"/>
              </a:spcAft>
              <a:buClrTx/>
              <a:buSzTx/>
              <a:buFont typeface="Arial" panose="020B0604020202020204" pitchFamily="34" charset="0"/>
              <a:buChar char="•"/>
              <a:tabLst/>
              <a:defRPr/>
            </a:pPr>
            <a:endParaRPr lang="en-US" sz="2000" b="1" kern="0" dirty="0">
              <a:latin typeface="+mj-lt"/>
            </a:endParaRPr>
          </a:p>
          <a:p>
            <a:pPr marL="342900" lvl="1" indent="-342900" defTabSz="914400">
              <a:lnSpc>
                <a:spcPct val="90000"/>
              </a:lnSpc>
              <a:spcAft>
                <a:spcPts val="600"/>
              </a:spcAft>
              <a:buFont typeface="Arial" panose="020B0604020202020204" pitchFamily="34" charset="0"/>
              <a:buChar char="•"/>
              <a:defRPr/>
            </a:pPr>
            <a:endParaRPr lang="en-US" sz="1600" b="1" kern="0" dirty="0">
              <a:latin typeface="+mj-lt"/>
            </a:endParaRPr>
          </a:p>
          <a:p>
            <a:pPr marL="0" lvl="1" defTabSz="914400">
              <a:lnSpc>
                <a:spcPct val="90000"/>
              </a:lnSpc>
              <a:spcAft>
                <a:spcPts val="600"/>
              </a:spcAft>
              <a:defRPr/>
            </a:pPr>
            <a:r>
              <a:rPr lang="en-US" sz="2400" b="1" kern="0" dirty="0">
                <a:latin typeface="+mj-lt"/>
              </a:rPr>
              <a:t>Read more: </a:t>
            </a:r>
          </a:p>
          <a:p>
            <a:pPr marL="0" lvl="1" defTabSz="914400">
              <a:lnSpc>
                <a:spcPct val="90000"/>
              </a:lnSpc>
              <a:spcAft>
                <a:spcPts val="600"/>
              </a:spcAft>
              <a:defRPr/>
            </a:pPr>
            <a:r>
              <a:rPr lang="en-US" sz="2400" b="1" kern="0" dirty="0">
                <a:latin typeface="+mj-lt"/>
                <a:hlinkClick r:id="rId3"/>
              </a:rPr>
              <a:t>https://docs.microsoft.com/en-us/bot-framework/bot-design-conversation-flow</a:t>
            </a:r>
            <a:r>
              <a:rPr lang="en-US" sz="2400" b="1" kern="0" dirty="0">
                <a:latin typeface="+mj-lt"/>
              </a:rPr>
              <a:t> </a:t>
            </a:r>
          </a:p>
          <a:p>
            <a:pPr marL="342900" lvl="1" indent="-342900" defTabSz="914400">
              <a:lnSpc>
                <a:spcPct val="90000"/>
              </a:lnSpc>
              <a:spcAft>
                <a:spcPts val="600"/>
              </a:spcAft>
              <a:buFont typeface="Arial" panose="020B0604020202020204" pitchFamily="34" charset="0"/>
              <a:buChar char="•"/>
              <a:defRPr/>
            </a:pPr>
            <a:endParaRPr lang="en-US" sz="1600" b="1" kern="0" dirty="0">
              <a:latin typeface="+mj-lt"/>
            </a:endParaRPr>
          </a:p>
        </p:txBody>
      </p:sp>
      <p:pic>
        <p:nvPicPr>
          <p:cNvPr id="2" name="Picture 1"/>
          <p:cNvPicPr>
            <a:picLocks noChangeAspect="1"/>
          </p:cNvPicPr>
          <p:nvPr/>
        </p:nvPicPr>
        <p:blipFill>
          <a:blip r:embed="rId4"/>
          <a:stretch>
            <a:fillRect/>
          </a:stretch>
        </p:blipFill>
        <p:spPr>
          <a:xfrm>
            <a:off x="1387602" y="1861765"/>
            <a:ext cx="8533529" cy="3769097"/>
          </a:xfrm>
          <a:prstGeom prst="rect">
            <a:avLst/>
          </a:prstGeom>
        </p:spPr>
      </p:pic>
    </p:spTree>
    <p:extLst>
      <p:ext uri="{BB962C8B-B14F-4D97-AF65-F5344CB8AC3E}">
        <p14:creationId xmlns:p14="http://schemas.microsoft.com/office/powerpoint/2010/main" val="2653938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Invoking a Dialog – C#</a:t>
            </a:r>
          </a:p>
        </p:txBody>
      </p:sp>
      <p:sp>
        <p:nvSpPr>
          <p:cNvPr id="5" name="Text Placeholder 4"/>
          <p:cNvSpPr>
            <a:spLocks noGrp="1"/>
          </p:cNvSpPr>
          <p:nvPr>
            <p:ph type="body" sz="quarter" idx="10"/>
          </p:nvPr>
        </p:nvSpPr>
        <p:spPr>
          <a:xfrm>
            <a:off x="350837" y="1279580"/>
            <a:ext cx="11887199" cy="2154436"/>
          </a:xfrm>
        </p:spPr>
        <p:txBody>
          <a:bodyPr/>
          <a:lstStyle/>
          <a:p>
            <a:r>
              <a:rPr lang="en-US" sz="2000" dirty="0"/>
              <a:t>public class </a:t>
            </a:r>
            <a:r>
              <a:rPr lang="en-US" sz="2000" dirty="0" err="1"/>
              <a:t>MessagesController</a:t>
            </a:r>
            <a:r>
              <a:rPr lang="en-US" sz="2000" dirty="0"/>
              <a:t> : </a:t>
            </a:r>
            <a:r>
              <a:rPr lang="en-US" sz="2000" dirty="0" err="1"/>
              <a:t>ApiController</a:t>
            </a:r>
            <a:endParaRPr lang="en-US" sz="2000" dirty="0"/>
          </a:p>
          <a:p>
            <a:r>
              <a:rPr lang="en-US" sz="2000" dirty="0"/>
              <a:t>{</a:t>
            </a:r>
          </a:p>
          <a:p>
            <a:r>
              <a:rPr lang="en-US" sz="2000" dirty="0"/>
              <a:t>    public </a:t>
            </a:r>
            <a:r>
              <a:rPr lang="en-US" sz="2000" dirty="0" err="1"/>
              <a:t>async</a:t>
            </a:r>
            <a:r>
              <a:rPr lang="en-US" sz="2000" dirty="0"/>
              <a:t> Task&lt;</a:t>
            </a:r>
            <a:r>
              <a:rPr lang="en-US" sz="2000" dirty="0" err="1"/>
              <a:t>HttpResponseMessage</a:t>
            </a:r>
            <a:r>
              <a:rPr lang="en-US" sz="2000" dirty="0"/>
              <a:t>&gt; Post([</a:t>
            </a:r>
            <a:r>
              <a:rPr lang="en-US" sz="2000" dirty="0" err="1"/>
              <a:t>FromBody</a:t>
            </a:r>
            <a:r>
              <a:rPr lang="en-US" sz="2000" dirty="0"/>
              <a:t>]Activity activity)</a:t>
            </a:r>
          </a:p>
          <a:p>
            <a:r>
              <a:rPr lang="en-US" sz="2000" dirty="0"/>
              <a:t>    {</a:t>
            </a:r>
          </a:p>
          <a:p>
            <a:r>
              <a:rPr lang="en-US" sz="2000" dirty="0"/>
              <a:t>            //controller redirects to </a:t>
            </a:r>
            <a:r>
              <a:rPr lang="en-US" sz="2000" dirty="0" err="1"/>
              <a:t>RootDialog</a:t>
            </a:r>
            <a:endParaRPr lang="en-US" sz="2000" dirty="0"/>
          </a:p>
          <a:p>
            <a:r>
              <a:rPr lang="en-US" sz="2000" dirty="0"/>
              <a:t>            await </a:t>
            </a:r>
            <a:r>
              <a:rPr lang="en-US" sz="2000" dirty="0" err="1"/>
              <a:t>Conversation.</a:t>
            </a:r>
            <a:r>
              <a:rPr lang="en-US" sz="2000" b="1" dirty="0" err="1"/>
              <a:t>SendAsync</a:t>
            </a:r>
            <a:r>
              <a:rPr lang="en-US" sz="2000" dirty="0"/>
              <a:t>(activity, () =&gt; new </a:t>
            </a:r>
            <a:r>
              <a:rPr lang="en-US" sz="2000" b="1" dirty="0" err="1"/>
              <a:t>RootDialog</a:t>
            </a:r>
            <a:r>
              <a:rPr lang="en-US" sz="2000" dirty="0"/>
              <a:t>()); </a:t>
            </a:r>
          </a:p>
        </p:txBody>
      </p:sp>
    </p:spTree>
    <p:extLst>
      <p:ext uri="{BB962C8B-B14F-4D97-AF65-F5344CB8AC3E}">
        <p14:creationId xmlns:p14="http://schemas.microsoft.com/office/powerpoint/2010/main" val="3545739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5-50129_AI_Immersion_Workshop_Template">
  <a:themeElements>
    <a:clrScheme name="AI Immersion Workshop">
      <a:dk1>
        <a:srgbClr val="353535"/>
      </a:dk1>
      <a:lt1>
        <a:srgbClr val="FFFFFF"/>
      </a:lt1>
      <a:dk2>
        <a:srgbClr val="0078D7"/>
      </a:dk2>
      <a:lt2>
        <a:srgbClr val="EAEAEA"/>
      </a:lt2>
      <a:accent1>
        <a:srgbClr val="0078D7"/>
      </a:accent1>
      <a:accent2>
        <a:srgbClr val="000000"/>
      </a:accent2>
      <a:accent3>
        <a:srgbClr val="505050"/>
      </a:accent3>
      <a:accent4>
        <a:srgbClr val="737373"/>
      </a:accent4>
      <a:accent5>
        <a:srgbClr val="00BCF2"/>
      </a:accent5>
      <a:accent6>
        <a:srgbClr val="002050"/>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I_Immersion_Template_16x9.potx" id="{1411D15E-2C6A-4931-B0C2-619D387D68BB}" vid="{D0D55ECE-B2EF-4CFB-90C5-2A41005C43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2B0BB5962AB3C45A9A1CE1EC4C4F647" ma:contentTypeVersion="3" ma:contentTypeDescription="Create a new document." ma:contentTypeScope="" ma:versionID="f0876370c90de824ab54c09b0bd2a056">
  <xsd:schema xmlns:xsd="http://www.w3.org/2001/XMLSchema" xmlns:xs="http://www.w3.org/2001/XMLSchema" xmlns:p="http://schemas.microsoft.com/office/2006/metadata/properties" xmlns:ns3="630a2e83-186a-4a0f-ab27-bee8a8096abc" targetNamespace="http://schemas.microsoft.com/office/2006/metadata/properties" ma:root="true" ma:fieldsID="a2a3b5ed8b4accd7c8a398d0cb075271" ns3:_="">
    <xsd:import namespace="630a2e83-186a-4a0f-ab27-bee8a8096abc"/>
    <xsd:element name="properties">
      <xsd:complexType>
        <xsd:sequence>
          <xsd:element name="documentManagement">
            <xsd:complexType>
              <xsd:all>
                <xsd:element ref="ns3:SharedWithUsers" minOccurs="0"/>
                <xsd:element ref="ns3:SharedWithDetails" minOccurs="0"/>
                <xsd:element ref="ns3: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0a2e83-186a-4a0f-ab27-bee8a8096ab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630a2e83-186a-4a0f-ab27-bee8a8096abc"/>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F330841A-A209-44E7-824E-9DDB4DE0DC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0a2e83-186a-4a0f-ab27-bee8a8096ab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AI_Immersion_Template_16x9</Template>
  <TotalTime>1823</TotalTime>
  <Words>3237</Words>
  <Application>Microsoft Office PowerPoint</Application>
  <PresentationFormat>Custom</PresentationFormat>
  <Paragraphs>473</Paragraphs>
  <Slides>48</Slides>
  <Notes>35</Notes>
  <HiddenSlides>4</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Arial</vt:lpstr>
      <vt:lpstr>Calibri</vt:lpstr>
      <vt:lpstr>Consolas</vt:lpstr>
      <vt:lpstr>Segoe UI</vt:lpstr>
      <vt:lpstr>Segoe UI Light</vt:lpstr>
      <vt:lpstr>Segoe UI Semilight</vt:lpstr>
      <vt:lpstr>Times New Roman</vt:lpstr>
      <vt:lpstr>Wingdings</vt:lpstr>
      <vt:lpstr>5-50129_AI_Immersion_Workshop_Template</vt:lpstr>
      <vt:lpstr>PowerPoint Presentation</vt:lpstr>
      <vt:lpstr>The Bot Framework</vt:lpstr>
      <vt:lpstr>Session Goals </vt:lpstr>
      <vt:lpstr>Agenda</vt:lpstr>
      <vt:lpstr>Architecture of a typical bot</vt:lpstr>
      <vt:lpstr>Developer Portal</vt:lpstr>
      <vt:lpstr>Demo</vt:lpstr>
      <vt:lpstr>Dialogs are for bots like screens are for apps</vt:lpstr>
      <vt:lpstr>Invoking a Dialog – C#</vt:lpstr>
      <vt:lpstr>Invoking a Dialog – Node</vt:lpstr>
      <vt:lpstr>Dialogs are serialized into stacks</vt:lpstr>
      <vt:lpstr>Redirecting to a Dialog – C#</vt:lpstr>
      <vt:lpstr>Redirecting to a Dialog – Node</vt:lpstr>
      <vt:lpstr>PowerPoint Presentation</vt:lpstr>
      <vt:lpstr>Persisting Data</vt:lpstr>
      <vt:lpstr>Where is state stored?  </vt:lpstr>
      <vt:lpstr>FormFlow (C# only)</vt:lpstr>
      <vt:lpstr>FormFlow: The power of guided conversation</vt:lpstr>
      <vt:lpstr>Demo</vt:lpstr>
      <vt:lpstr>QnA Maker</vt:lpstr>
      <vt:lpstr>Scorable Groups</vt:lpstr>
      <vt:lpstr>Demo</vt:lpstr>
      <vt:lpstr>PowerPoint Presentation</vt:lpstr>
      <vt:lpstr>PowerPoint Presentation</vt:lpstr>
      <vt:lpstr>PowerPoint Presentation</vt:lpstr>
      <vt:lpstr>Bot Design</vt:lpstr>
      <vt:lpstr>Build a bot with a clear purpose</vt:lpstr>
      <vt:lpstr>Fact #1: New bot developers tend to abuse NLP</vt:lpstr>
      <vt:lpstr>Fact #1: New bot developers tend to abuse NLP</vt:lpstr>
      <vt:lpstr>How LUIS.ai works</vt:lpstr>
      <vt:lpstr>How LUIS.ai works</vt:lpstr>
      <vt:lpstr>Important note on LUIS:</vt:lpstr>
      <vt:lpstr>Fact #2: Just text or just voice are NOT natural experiences</vt:lpstr>
      <vt:lpstr>Fact #2: Just text or just voice are NOT natural experiences</vt:lpstr>
      <vt:lpstr>Fact #2: Just text or just voice are NOT natural experiences</vt:lpstr>
      <vt:lpstr>Fact #2: Just text or just voice are NOT natural experiences</vt:lpstr>
      <vt:lpstr>Fact #2: Just text or just voice are NOT natural experiences</vt:lpstr>
      <vt:lpstr>Fact #2: Just text or just voice are NOT natural experiences</vt:lpstr>
      <vt:lpstr>Fact #3: Users love buttons</vt:lpstr>
      <vt:lpstr>Fact #4: Users never say things the way you expect</vt:lpstr>
      <vt:lpstr>Fact #5: Search can do wonders for bots</vt:lpstr>
      <vt:lpstr>Fact #5: Search can do wonders for bots</vt:lpstr>
      <vt:lpstr>Fact #6: Not all bots need to have conversations</vt:lpstr>
      <vt:lpstr>Fact #6: Not all bots need to have conversations</vt:lpstr>
      <vt:lpstr>Fact #7: No UI is impossible with bots</vt:lpstr>
      <vt:lpstr>Fact #8: Measurement and logging</vt:lpstr>
      <vt:lpstr>Resources</vt:lpstr>
      <vt:lpstr>Thank you!</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Jennifer Marsman</dc:creator>
  <cp:keywords>AI Immersion Workshop</cp:keywords>
  <dc:description>Template: Mitchell Derrey, Silver Fox Productions_x000d_
Formatting: _x000d_
Audience Type:</dc:description>
  <cp:lastModifiedBy>Jennifer Marsman</cp:lastModifiedBy>
  <cp:revision>106</cp:revision>
  <dcterms:created xsi:type="dcterms:W3CDTF">2017-05-07T01:39:33Z</dcterms:created>
  <dcterms:modified xsi:type="dcterms:W3CDTF">2017-05-09T09:18:52Z</dcterms:modified>
  <cp:category>AI Immersion Workshop</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0x010100A2B0BB5962AB3C45A9A1CE1EC4C4F647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